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8" r:id="rId3"/>
    <p:sldId id="259" r:id="rId4"/>
    <p:sldId id="260" r:id="rId5"/>
    <p:sldId id="261" r:id="rId6"/>
    <p:sldId id="262" r:id="rId7"/>
    <p:sldId id="264" r:id="rId8"/>
    <p:sldId id="265" r:id="rId9"/>
    <p:sldId id="266" r:id="rId10"/>
    <p:sldId id="268" r:id="rId11"/>
    <p:sldId id="267" r:id="rId12"/>
    <p:sldId id="269" r:id="rId13"/>
    <p:sldId id="271" r:id="rId14"/>
  </p:sldIdLst>
  <p:sldSz cx="18288000" cy="10287000"/>
  <p:notesSz cx="6858000" cy="9144000"/>
  <p:embeddedFontLst>
    <p:embeddedFont>
      <p:font typeface="Calibri" panose="020F0502020204030204" pitchFamily="34" charset="0"/>
      <p:regular r:id="rId16"/>
      <p:bold r:id="rId17"/>
      <p:italic r:id="rId18"/>
      <p:boldItalic r:id="rId19"/>
    </p:embeddedFont>
    <p:embeddedFont>
      <p:font typeface="Libre Baskerville" panose="02000000000000000000" pitchFamily="2" charset="0"/>
      <p:regular r:id="rId20"/>
      <p:bold r:id="rId21"/>
      <p:italic r:id="rId22"/>
    </p:embeddedFont>
    <p:embeddedFont>
      <p:font typeface="Libre Baskerville Italics" panose="02000000000000000000" pitchFamily="2" charset="0"/>
      <p:regular r:id="rId23"/>
      <p: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69526" autoAdjust="0"/>
  </p:normalViewPr>
  <p:slideViewPr>
    <p:cSldViewPr>
      <p:cViewPr varScale="1">
        <p:scale>
          <a:sx n="41" d="100"/>
          <a:sy n="41" d="100"/>
        </p:scale>
        <p:origin x="232"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DC2249-3734-0549-B99C-C6108B03D68D}" type="datetimeFigureOut">
              <a:rPr lang="en-US" smtClean="0"/>
              <a:t>9/19/22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BFD26-7B0A-B64F-ABF9-E54B0C1F0A26}" type="slidenum">
              <a:rPr lang="en-US" smtClean="0"/>
              <a:t>‹#›</a:t>
            </a:fld>
            <a:endParaRPr lang="en-US"/>
          </a:p>
        </p:txBody>
      </p:sp>
    </p:spTree>
    <p:extLst>
      <p:ext uri="{BB962C8B-B14F-4D97-AF65-F5344CB8AC3E}">
        <p14:creationId xmlns:p14="http://schemas.microsoft.com/office/powerpoint/2010/main" val="2151117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board had the pleasure of welcoming Laura Otten from the Nonprofit Center at La Salle University earlier this year for a training on governance. I thought this quote in particular really captured the concept very well. A board governs. A board is responsible for setting internal policies that dictate how an organization will operate and function. Even in an all-volunteer organization, governance is vitally important in creating and maintaining an atmosphere of professionalism and efficiency.</a:t>
            </a:r>
          </a:p>
        </p:txBody>
      </p:sp>
      <p:sp>
        <p:nvSpPr>
          <p:cNvPr id="4" name="Slide Number Placeholder 3"/>
          <p:cNvSpPr>
            <a:spLocks noGrp="1"/>
          </p:cNvSpPr>
          <p:nvPr>
            <p:ph type="sldNum" sz="quarter" idx="5"/>
          </p:nvPr>
        </p:nvSpPr>
        <p:spPr/>
        <p:txBody>
          <a:bodyPr/>
          <a:lstStyle/>
          <a:p>
            <a:fld id="{A22BFD26-7B0A-B64F-ABF9-E54B0C1F0A26}" type="slidenum">
              <a:rPr lang="en-US" smtClean="0"/>
              <a:t>2</a:t>
            </a:fld>
            <a:endParaRPr lang="en-US"/>
          </a:p>
        </p:txBody>
      </p:sp>
    </p:spTree>
    <p:extLst>
      <p:ext uri="{BB962C8B-B14F-4D97-AF65-F5344CB8AC3E}">
        <p14:creationId xmlns:p14="http://schemas.microsoft.com/office/powerpoint/2010/main" val="2682862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Libre Baskerville" panose="020B0604020202020204" charset="0"/>
              </a:rPr>
              <a:t>If your fiscal year end date does not match the IRS records, you need to mail a letter to the IRS to request a change. Email </a:t>
            </a:r>
            <a:r>
              <a:rPr lang="en-US" sz="1200" dirty="0" err="1">
                <a:latin typeface="Libre Baskerville" panose="020B0604020202020204" charset="0"/>
              </a:rPr>
              <a:t>info@palwv.org</a:t>
            </a:r>
            <a:r>
              <a:rPr lang="en-US" sz="1200" dirty="0">
                <a:latin typeface="Libre Baskerville" panose="020B0604020202020204" charset="0"/>
              </a:rPr>
              <a:t> to request more information or a sample letter.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Libre Baskerville"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Libre Baskerville" panose="020B0604020202020204" charset="0"/>
              </a:rPr>
              <a:t>LWVPA holds the Sales Tax License for the PA state organization only. All Local Leagues in Pennsylvania must obtain their own sales tax license if they sell any taxable items.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Libre Baskerville"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Libre Baskerville" panose="020B0604020202020204" charset="0"/>
              </a:rPr>
              <a:t>The state League has a liability policy under which local Leagues may receive Liability coverage. Payment for 2022−2023 insurance coverage will be due September 14, 2022.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Libre Baskerville"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Libre Baskerville" panose="020B0604020202020204" charset="0"/>
              </a:rPr>
              <a:t>League of Women Voters Education Fund (LWVEF) has a program that allows state and local Leagues that are not exempt to solicit tax-deductible donations. There is a link to where you can get more information in the handbook</a:t>
            </a:r>
          </a:p>
          <a:p>
            <a:endParaRPr lang="en-US" dirty="0"/>
          </a:p>
        </p:txBody>
      </p:sp>
      <p:sp>
        <p:nvSpPr>
          <p:cNvPr id="4" name="Slide Number Placeholder 3"/>
          <p:cNvSpPr>
            <a:spLocks noGrp="1"/>
          </p:cNvSpPr>
          <p:nvPr>
            <p:ph type="sldNum" sz="quarter" idx="5"/>
          </p:nvPr>
        </p:nvSpPr>
        <p:spPr/>
        <p:txBody>
          <a:bodyPr/>
          <a:lstStyle/>
          <a:p>
            <a:fld id="{A22BFD26-7B0A-B64F-ABF9-E54B0C1F0A26}" type="slidenum">
              <a:rPr lang="en-US" smtClean="0"/>
              <a:t>11</a:t>
            </a:fld>
            <a:endParaRPr lang="en-US"/>
          </a:p>
        </p:txBody>
      </p:sp>
    </p:spTree>
    <p:extLst>
      <p:ext uri="{BB962C8B-B14F-4D97-AF65-F5344CB8AC3E}">
        <p14:creationId xmlns:p14="http://schemas.microsoft.com/office/powerpoint/2010/main" val="4106687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Anytime your local League is looking for resources, I urge you to start by checking out the Resources for Local Leagues section of our website!</a:t>
            </a:r>
          </a:p>
          <a:p>
            <a:endParaRPr lang="en-US" dirty="0"/>
          </a:p>
          <a:p>
            <a:r>
              <a:rPr lang="en-US" dirty="0"/>
              <a:t>It has:</a:t>
            </a:r>
          </a:p>
          <a:p>
            <a:pPr marL="171450" indent="-171450">
              <a:buFont typeface="Arial" panose="020B0604020202020204" pitchFamily="34" charset="0"/>
              <a:buChar char="•"/>
            </a:pPr>
            <a:r>
              <a:rPr lang="en-US" dirty="0"/>
              <a:t>Equity Initiative Resources</a:t>
            </a:r>
          </a:p>
          <a:p>
            <a:pPr marL="171450" indent="-171450">
              <a:buFont typeface="Arial" panose="020B0604020202020204" pitchFamily="34" charset="0"/>
              <a:buChar char="•"/>
            </a:pPr>
            <a:r>
              <a:rPr lang="en-US" dirty="0"/>
              <a:t>Membership Recruitment Resources</a:t>
            </a:r>
          </a:p>
          <a:p>
            <a:pPr marL="171450" indent="-171450">
              <a:buFont typeface="Arial" panose="020B0604020202020204" pitchFamily="34" charset="0"/>
              <a:buChar char="•"/>
            </a:pPr>
            <a:r>
              <a:rPr lang="en-US" dirty="0"/>
              <a:t>Nonpartisanship Talking Points</a:t>
            </a:r>
          </a:p>
          <a:p>
            <a:pPr marL="171450" indent="-171450">
              <a:buFont typeface="Arial" panose="020B0604020202020204" pitchFamily="34" charset="0"/>
              <a:buChar char="•"/>
            </a:pPr>
            <a:r>
              <a:rPr lang="en-US" dirty="0"/>
              <a:t>Committee for Support</a:t>
            </a:r>
          </a:p>
          <a:p>
            <a:pPr marL="171450" indent="-171450">
              <a:buFont typeface="Arial" panose="020B0604020202020204" pitchFamily="34" charset="0"/>
              <a:buChar char="•"/>
            </a:pPr>
            <a:r>
              <a:rPr lang="en-US" dirty="0"/>
              <a:t>Write a Letter to the Editor</a:t>
            </a:r>
          </a:p>
          <a:p>
            <a:pPr marL="171450" indent="-171450">
              <a:buFont typeface="Arial" panose="020B0604020202020204" pitchFamily="34" charset="0"/>
              <a:buChar char="•"/>
            </a:pPr>
            <a:r>
              <a:rPr lang="en-US" dirty="0"/>
              <a:t>Bylaws</a:t>
            </a:r>
          </a:p>
          <a:p>
            <a:pPr marL="171450" indent="-171450">
              <a:buFont typeface="Arial" panose="020B0604020202020204" pitchFamily="34" charset="0"/>
              <a:buChar char="•"/>
            </a:pPr>
            <a:r>
              <a:rPr lang="en-US" dirty="0"/>
              <a:t>Communicator</a:t>
            </a:r>
          </a:p>
          <a:p>
            <a:pPr marL="171450" indent="-171450">
              <a:buFont typeface="Arial" panose="020B0604020202020204" pitchFamily="34" charset="0"/>
              <a:buChar char="•"/>
            </a:pPr>
            <a:r>
              <a:rPr lang="en-US" dirty="0"/>
              <a:t>DEI policy</a:t>
            </a:r>
          </a:p>
          <a:p>
            <a:pPr marL="171450" indent="-171450">
              <a:buFont typeface="Arial" panose="020B0604020202020204" pitchFamily="34" charset="0"/>
              <a:buChar char="•"/>
            </a:pPr>
            <a:r>
              <a:rPr lang="en-US" dirty="0"/>
              <a:t>Nonpartisan Policy</a:t>
            </a:r>
          </a:p>
          <a:p>
            <a:pPr marL="171450" indent="-171450">
              <a:buFont typeface="Arial" panose="020B0604020202020204" pitchFamily="34" charset="0"/>
              <a:buChar char="•"/>
            </a:pPr>
            <a:r>
              <a:rPr lang="en-US" dirty="0"/>
              <a:t>League Operations</a:t>
            </a:r>
          </a:p>
          <a:p>
            <a:pPr marL="171450" indent="-171450">
              <a:buFont typeface="Arial" panose="020B0604020202020204" pitchFamily="34" charset="0"/>
              <a:buChar char="•"/>
            </a:pPr>
            <a:r>
              <a:rPr lang="en-US" dirty="0"/>
              <a:t>Starting a League</a:t>
            </a:r>
          </a:p>
          <a:p>
            <a:pPr marL="171450" indent="-171450">
              <a:buFont typeface="Arial" panose="020B0604020202020204" pitchFamily="34" charset="0"/>
              <a:buChar char="•"/>
            </a:pPr>
            <a:r>
              <a:rPr lang="en-US" dirty="0"/>
              <a:t>Local League Capacity Building Webinars</a:t>
            </a:r>
          </a:p>
          <a:p>
            <a:pPr marL="171450" indent="-171450">
              <a:buFont typeface="Arial" panose="020B0604020202020204" pitchFamily="34" charset="0"/>
              <a:buChar char="•"/>
            </a:pPr>
            <a:r>
              <a:rPr lang="en-US" dirty="0"/>
              <a:t>Voter Services Resources</a:t>
            </a:r>
          </a:p>
        </p:txBody>
      </p:sp>
      <p:sp>
        <p:nvSpPr>
          <p:cNvPr id="4" name="Slide Number Placeholder 3"/>
          <p:cNvSpPr>
            <a:spLocks noGrp="1"/>
          </p:cNvSpPr>
          <p:nvPr>
            <p:ph type="sldNum" sz="quarter" idx="5"/>
          </p:nvPr>
        </p:nvSpPr>
        <p:spPr/>
        <p:txBody>
          <a:bodyPr/>
          <a:lstStyle/>
          <a:p>
            <a:fld id="{A22BFD26-7B0A-B64F-ABF9-E54B0C1F0A26}" type="slidenum">
              <a:rPr lang="en-US" smtClean="0"/>
              <a:t>12</a:t>
            </a:fld>
            <a:endParaRPr lang="en-US"/>
          </a:p>
        </p:txBody>
      </p:sp>
    </p:spTree>
    <p:extLst>
      <p:ext uri="{BB962C8B-B14F-4D97-AF65-F5344CB8AC3E}">
        <p14:creationId xmlns:p14="http://schemas.microsoft.com/office/powerpoint/2010/main" val="1450857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clear, when we talk about policies and governance we are talking about INTERNAL policies. At the League, we also do EXTERNAL advocacy work in an attempt to influence public policy. But when we’re talking about governance, we’re talking about the INTERNAL policies that dictate how we operate as an organization. Clear and consistent internal policies make an organization more effective in carrying out their mission, more efficient by empowering people to know what authority they have in a given situation and, most importantly, PROTECT THE ORGANIZATION by introducing consistency. </a:t>
            </a:r>
          </a:p>
        </p:txBody>
      </p:sp>
      <p:sp>
        <p:nvSpPr>
          <p:cNvPr id="4" name="Slide Number Placeholder 3"/>
          <p:cNvSpPr>
            <a:spLocks noGrp="1"/>
          </p:cNvSpPr>
          <p:nvPr>
            <p:ph type="sldNum" sz="quarter" idx="5"/>
          </p:nvPr>
        </p:nvSpPr>
        <p:spPr/>
        <p:txBody>
          <a:bodyPr/>
          <a:lstStyle/>
          <a:p>
            <a:fld id="{A22BFD26-7B0A-B64F-ABF9-E54B0C1F0A26}" type="slidenum">
              <a:rPr lang="en-US" smtClean="0"/>
              <a:t>3</a:t>
            </a:fld>
            <a:endParaRPr lang="en-US"/>
          </a:p>
        </p:txBody>
      </p:sp>
    </p:spTree>
    <p:extLst>
      <p:ext uri="{BB962C8B-B14F-4D97-AF65-F5344CB8AC3E}">
        <p14:creationId xmlns:p14="http://schemas.microsoft.com/office/powerpoint/2010/main" val="2701471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examples of what sorts of policies we’re referring to include SEE SLIDE.</a:t>
            </a:r>
          </a:p>
          <a:p>
            <a:endParaRPr lang="en-US" dirty="0"/>
          </a:p>
          <a:p>
            <a:r>
              <a:rPr lang="en-US" dirty="0"/>
              <a:t>By having our own internal ducks in a row, we can help avoid distractions from our mission and core work of empowering voters. You don’t want to spend hours arguing over whether or not someone is eligible to have an expense reimbursed or who is authorized to sign a contract or check or when your 990 is due. You want to spend your time registering and educating voters. </a:t>
            </a:r>
          </a:p>
        </p:txBody>
      </p:sp>
      <p:sp>
        <p:nvSpPr>
          <p:cNvPr id="4" name="Slide Number Placeholder 3"/>
          <p:cNvSpPr>
            <a:spLocks noGrp="1"/>
          </p:cNvSpPr>
          <p:nvPr>
            <p:ph type="sldNum" sz="quarter" idx="5"/>
          </p:nvPr>
        </p:nvSpPr>
        <p:spPr/>
        <p:txBody>
          <a:bodyPr/>
          <a:lstStyle/>
          <a:p>
            <a:fld id="{A22BFD26-7B0A-B64F-ABF9-E54B0C1F0A26}" type="slidenum">
              <a:rPr lang="en-US" smtClean="0"/>
              <a:t>4</a:t>
            </a:fld>
            <a:endParaRPr lang="en-US"/>
          </a:p>
        </p:txBody>
      </p:sp>
    </p:spTree>
    <p:extLst>
      <p:ext uri="{BB962C8B-B14F-4D97-AF65-F5344CB8AC3E}">
        <p14:creationId xmlns:p14="http://schemas.microsoft.com/office/powerpoint/2010/main" val="3680046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handbook for local League leaders covers a number of core governance and operational areas. It’s a very streamlined document full of a lot of vital operational information.</a:t>
            </a:r>
          </a:p>
          <a:p>
            <a:endParaRPr lang="en-US" dirty="0"/>
          </a:p>
          <a:p>
            <a:r>
              <a:rPr lang="en-US" dirty="0"/>
              <a:t>I’m not going to go through every portion of the handbook. Instead, I’m going to highlight a few key areas I think are important to understanding how the League functions. </a:t>
            </a:r>
          </a:p>
        </p:txBody>
      </p:sp>
      <p:sp>
        <p:nvSpPr>
          <p:cNvPr id="4" name="Slide Number Placeholder 3"/>
          <p:cNvSpPr>
            <a:spLocks noGrp="1"/>
          </p:cNvSpPr>
          <p:nvPr>
            <p:ph type="sldNum" sz="quarter" idx="5"/>
          </p:nvPr>
        </p:nvSpPr>
        <p:spPr/>
        <p:txBody>
          <a:bodyPr/>
          <a:lstStyle/>
          <a:p>
            <a:fld id="{A22BFD26-7B0A-B64F-ABF9-E54B0C1F0A26}" type="slidenum">
              <a:rPr lang="en-US" smtClean="0"/>
              <a:t>5</a:t>
            </a:fld>
            <a:endParaRPr lang="en-US"/>
          </a:p>
        </p:txBody>
      </p:sp>
    </p:spTree>
    <p:extLst>
      <p:ext uri="{BB962C8B-B14F-4D97-AF65-F5344CB8AC3E}">
        <p14:creationId xmlns:p14="http://schemas.microsoft.com/office/powerpoint/2010/main" val="1494722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is pretty straightforward. In order to be a League, there are a set of minimum requirements that all units at the state and local level must follow.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effectLst/>
              <a:latin typeface="Libre Baskerville" panose="02000000000000000000" pitchFamily="2"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Libre Baskerville" panose="02000000000000000000" pitchFamily="2" charset="0"/>
                <a:ea typeface="Arial" panose="020B0604020202020204" pitchFamily="34" charset="0"/>
              </a:rPr>
              <a:t>No local League may have bylaws or a mission statement which contradicts that of state and/or national Leagues.</a:t>
            </a:r>
            <a:endParaRPr lang="en-US" sz="1200" b="1" dirty="0">
              <a:latin typeface="Libre Baskerville" panose="02000000000000000000" pitchFamily="2"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22BFD26-7B0A-B64F-ABF9-E54B0C1F0A26}" type="slidenum">
              <a:rPr lang="en-US" smtClean="0"/>
              <a:t>6</a:t>
            </a:fld>
            <a:endParaRPr lang="en-US"/>
          </a:p>
        </p:txBody>
      </p:sp>
    </p:spTree>
    <p:extLst>
      <p:ext uri="{BB962C8B-B14F-4D97-AF65-F5344CB8AC3E}">
        <p14:creationId xmlns:p14="http://schemas.microsoft.com/office/powerpoint/2010/main" val="3573319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does this mean in practice? This is an excerpt from the LWVUS bylaws that covers nonpartisanship and DEI. We as a state league or you as local Leagues can’t turn around and decide you are going to change your bylaws to endorse a candidate or say that you are going to ignore the League’s DEI policy. </a:t>
            </a:r>
          </a:p>
        </p:txBody>
      </p:sp>
      <p:sp>
        <p:nvSpPr>
          <p:cNvPr id="4" name="Slide Number Placeholder 3"/>
          <p:cNvSpPr>
            <a:spLocks noGrp="1"/>
          </p:cNvSpPr>
          <p:nvPr>
            <p:ph type="sldNum" sz="quarter" idx="5"/>
          </p:nvPr>
        </p:nvSpPr>
        <p:spPr/>
        <p:txBody>
          <a:bodyPr/>
          <a:lstStyle/>
          <a:p>
            <a:fld id="{A22BFD26-7B0A-B64F-ABF9-E54B0C1F0A26}" type="slidenum">
              <a:rPr lang="en-US" smtClean="0"/>
              <a:t>7</a:t>
            </a:fld>
            <a:endParaRPr lang="en-US"/>
          </a:p>
        </p:txBody>
      </p:sp>
    </p:spTree>
    <p:extLst>
      <p:ext uri="{BB962C8B-B14F-4D97-AF65-F5344CB8AC3E}">
        <p14:creationId xmlns:p14="http://schemas.microsoft.com/office/powerpoint/2010/main" val="4290607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is membership. This is how LWVUS defines membership. If someone meets those requirements and signs up to be a League member, we as a state league and you as local leagues cannot deny them membership. </a:t>
            </a:r>
          </a:p>
          <a:p>
            <a:endParaRPr lang="en-US" dirty="0"/>
          </a:p>
          <a:p>
            <a:r>
              <a:rPr lang="en-US" dirty="0"/>
              <a:t>We can create additional membership categories above and beyond what is described here. For example, at the 2019 LWVPA Convention members voted to establish $35.00 per year membership for anyone 35 years of age or under. This membership category is now available for Members at Large (MAL) and for all Local Leagues in Pennsylvania to offer to their membership if they choose. This is an optional additional membership category that local leagues have the option of offering. </a:t>
            </a:r>
          </a:p>
        </p:txBody>
      </p:sp>
      <p:sp>
        <p:nvSpPr>
          <p:cNvPr id="4" name="Slide Number Placeholder 3"/>
          <p:cNvSpPr>
            <a:spLocks noGrp="1"/>
          </p:cNvSpPr>
          <p:nvPr>
            <p:ph type="sldNum" sz="quarter" idx="5"/>
          </p:nvPr>
        </p:nvSpPr>
        <p:spPr/>
        <p:txBody>
          <a:bodyPr/>
          <a:lstStyle/>
          <a:p>
            <a:fld id="{A22BFD26-7B0A-B64F-ABF9-E54B0C1F0A26}" type="slidenum">
              <a:rPr lang="en-US" smtClean="0"/>
              <a:t>8</a:t>
            </a:fld>
            <a:endParaRPr lang="en-US"/>
          </a:p>
        </p:txBody>
      </p:sp>
    </p:spTree>
    <p:extLst>
      <p:ext uri="{BB962C8B-B14F-4D97-AF65-F5344CB8AC3E}">
        <p14:creationId xmlns:p14="http://schemas.microsoft.com/office/powerpoint/2010/main" val="1181428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handbook also includes these guidelines to help support short and long-range planning for local Leagues. It covers a lot of ground, so I just want to strongly recommend you take an opportunity to read and reflect on areas where your league is strong and areas where there are opportunity for growth. </a:t>
            </a:r>
          </a:p>
        </p:txBody>
      </p:sp>
      <p:sp>
        <p:nvSpPr>
          <p:cNvPr id="4" name="Slide Number Placeholder 3"/>
          <p:cNvSpPr>
            <a:spLocks noGrp="1"/>
          </p:cNvSpPr>
          <p:nvPr>
            <p:ph type="sldNum" sz="quarter" idx="5"/>
          </p:nvPr>
        </p:nvSpPr>
        <p:spPr/>
        <p:txBody>
          <a:bodyPr/>
          <a:lstStyle/>
          <a:p>
            <a:fld id="{A22BFD26-7B0A-B64F-ABF9-E54B0C1F0A26}" type="slidenum">
              <a:rPr lang="en-US" smtClean="0"/>
              <a:t>9</a:t>
            </a:fld>
            <a:endParaRPr lang="en-US"/>
          </a:p>
        </p:txBody>
      </p:sp>
    </p:spTree>
    <p:extLst>
      <p:ext uri="{BB962C8B-B14F-4D97-AF65-F5344CB8AC3E}">
        <p14:creationId xmlns:p14="http://schemas.microsoft.com/office/powerpoint/2010/main" val="322072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handbook covers the current rates and process for PMP. As you all likely know, LWVUS is moving towards some big changes in how PMP works and membership is structured. I strongly support these changes and we expect them to take a lot of the administrative burden off of state and local Leagues around managing and processing membership data. HOWEVER, they aren’t pulling the rug out from under us and are implementing these changes very slowly. So for 2022-2023 we have our usual PMP formula.</a:t>
            </a:r>
          </a:p>
          <a:p>
            <a:endParaRPr lang="en-US" dirty="0"/>
          </a:p>
          <a:p>
            <a:r>
              <a:rPr lang="en-US" dirty="0"/>
              <a:t>Do want to flag that there are two special membership categories that local Leagues are welcome and encouraged to offer: life members and student members.</a:t>
            </a:r>
          </a:p>
        </p:txBody>
      </p:sp>
      <p:sp>
        <p:nvSpPr>
          <p:cNvPr id="4" name="Slide Number Placeholder 3"/>
          <p:cNvSpPr>
            <a:spLocks noGrp="1"/>
          </p:cNvSpPr>
          <p:nvPr>
            <p:ph type="sldNum" sz="quarter" idx="5"/>
          </p:nvPr>
        </p:nvSpPr>
        <p:spPr/>
        <p:txBody>
          <a:bodyPr/>
          <a:lstStyle/>
          <a:p>
            <a:fld id="{A22BFD26-7B0A-B64F-ABF9-E54B0C1F0A26}" type="slidenum">
              <a:rPr lang="en-US" smtClean="0"/>
              <a:t>10</a:t>
            </a:fld>
            <a:endParaRPr lang="en-US"/>
          </a:p>
        </p:txBody>
      </p:sp>
    </p:spTree>
    <p:extLst>
      <p:ext uri="{BB962C8B-B14F-4D97-AF65-F5344CB8AC3E}">
        <p14:creationId xmlns:p14="http://schemas.microsoft.com/office/powerpoint/2010/main" val="1049643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9/19/22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32562488-5B76-4CC9-A0C7-6DB1783CC8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257300"/>
            <a:ext cx="13487400" cy="2560495"/>
          </a:xfrm>
          <a:prstGeom prst="rect">
            <a:avLst/>
          </a:prstGeom>
        </p:spPr>
      </p:pic>
      <p:sp>
        <p:nvSpPr>
          <p:cNvPr id="2" name="TextBox 1">
            <a:extLst>
              <a:ext uri="{FF2B5EF4-FFF2-40B4-BE49-F238E27FC236}">
                <a16:creationId xmlns:a16="http://schemas.microsoft.com/office/drawing/2014/main" id="{B0F45BCD-8A77-0668-4205-76FB6BD98EBA}"/>
              </a:ext>
            </a:extLst>
          </p:cNvPr>
          <p:cNvSpPr txBox="1"/>
          <p:nvPr/>
        </p:nvSpPr>
        <p:spPr>
          <a:xfrm>
            <a:off x="1181100" y="4991100"/>
            <a:ext cx="15925800" cy="3477875"/>
          </a:xfrm>
          <a:prstGeom prst="rect">
            <a:avLst/>
          </a:prstGeom>
          <a:noFill/>
        </p:spPr>
        <p:txBody>
          <a:bodyPr wrap="square" rtlCol="0">
            <a:spAutoFit/>
          </a:bodyPr>
          <a:lstStyle/>
          <a:p>
            <a:r>
              <a:rPr lang="en-US" sz="6000" b="1" dirty="0">
                <a:latin typeface="Libre Baskerville" panose="02000000000000000000" pitchFamily="2" charset="0"/>
              </a:rPr>
              <a:t>Local League Capacity Building Series: </a:t>
            </a:r>
          </a:p>
          <a:p>
            <a:r>
              <a:rPr lang="en-US" sz="6000" dirty="0">
                <a:latin typeface="Libre Baskerville" panose="02000000000000000000" pitchFamily="2" charset="0"/>
              </a:rPr>
              <a:t>Local League Governance</a:t>
            </a:r>
          </a:p>
          <a:p>
            <a:endParaRPr lang="en-US" sz="6000" dirty="0">
              <a:latin typeface="Libre Baskerville" panose="02000000000000000000" pitchFamily="2" charset="0"/>
            </a:endParaRPr>
          </a:p>
          <a:p>
            <a:r>
              <a:rPr lang="en-US" sz="4000" dirty="0">
                <a:latin typeface="Libre Baskerville" panose="02000000000000000000" pitchFamily="2" charset="0"/>
              </a:rPr>
              <a:t>September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80349" y="403412"/>
            <a:ext cx="17524789" cy="66255"/>
          </a:xfrm>
          <a:prstGeom prst="rect">
            <a:avLst/>
          </a:prstGeom>
          <a:solidFill>
            <a:srgbClr val="005596"/>
          </a:solidFill>
        </p:spPr>
      </p:sp>
      <p:sp>
        <p:nvSpPr>
          <p:cNvPr id="3" name="AutoShape 3"/>
          <p:cNvSpPr/>
          <p:nvPr/>
        </p:nvSpPr>
        <p:spPr>
          <a:xfrm>
            <a:off x="382862" y="9817333"/>
            <a:ext cx="17524789" cy="66255"/>
          </a:xfrm>
          <a:prstGeom prst="rect">
            <a:avLst/>
          </a:prstGeom>
          <a:solidFill>
            <a:srgbClr val="005596"/>
          </a:solidFill>
        </p:spPr>
      </p:sp>
      <p:grpSp>
        <p:nvGrpSpPr>
          <p:cNvPr id="5" name="Group 5"/>
          <p:cNvGrpSpPr/>
          <p:nvPr/>
        </p:nvGrpSpPr>
        <p:grpSpPr>
          <a:xfrm>
            <a:off x="894300" y="1028700"/>
            <a:ext cx="11720298" cy="1527415"/>
            <a:chOff x="0" y="0"/>
            <a:chExt cx="15627065" cy="2036554"/>
          </a:xfrm>
        </p:grpSpPr>
        <p:sp>
          <p:nvSpPr>
            <p:cNvPr id="6" name="TextBox 6"/>
            <p:cNvSpPr txBox="1"/>
            <p:nvPr/>
          </p:nvSpPr>
          <p:spPr>
            <a:xfrm>
              <a:off x="0" y="0"/>
              <a:ext cx="15627065" cy="1219200"/>
            </a:xfrm>
            <a:prstGeom prst="rect">
              <a:avLst/>
            </a:prstGeom>
          </p:spPr>
          <p:txBody>
            <a:bodyPr lIns="0" tIns="0" rIns="0" bIns="0" rtlCol="0" anchor="t">
              <a:spAutoFit/>
            </a:bodyPr>
            <a:lstStyle/>
            <a:p>
              <a:pPr>
                <a:lnSpc>
                  <a:spcPts val="7200"/>
                </a:lnSpc>
              </a:pPr>
              <a:r>
                <a:rPr lang="en-US" sz="6000" dirty="0">
                  <a:solidFill>
                    <a:srgbClr val="005596"/>
                  </a:solidFill>
                  <a:latin typeface="Libre Baskerville Italics"/>
                </a:rPr>
                <a:t>Per Member Payments (PMP)</a:t>
              </a:r>
            </a:p>
          </p:txBody>
        </p:sp>
        <p:sp>
          <p:nvSpPr>
            <p:cNvPr id="7" name="TextBox 7"/>
            <p:cNvSpPr txBox="1"/>
            <p:nvPr/>
          </p:nvSpPr>
          <p:spPr>
            <a:xfrm>
              <a:off x="0" y="1477754"/>
              <a:ext cx="9963606" cy="558800"/>
            </a:xfrm>
            <a:prstGeom prst="rect">
              <a:avLst/>
            </a:prstGeom>
          </p:spPr>
          <p:txBody>
            <a:bodyPr lIns="0" tIns="0" rIns="0" bIns="0" rtlCol="0" anchor="t">
              <a:spAutoFit/>
            </a:bodyPr>
            <a:lstStyle/>
            <a:p>
              <a:pPr>
                <a:lnSpc>
                  <a:spcPts val="3360"/>
                </a:lnSpc>
              </a:pPr>
              <a:r>
                <a:rPr lang="en-US" sz="2800" spc="420" dirty="0">
                  <a:solidFill>
                    <a:srgbClr val="005596"/>
                  </a:solidFill>
                  <a:latin typeface="Libre Baskerville Italics"/>
                </a:rPr>
                <a:t>2022-2023</a:t>
              </a:r>
            </a:p>
          </p:txBody>
        </p:sp>
      </p:grpSp>
      <p:pic>
        <p:nvPicPr>
          <p:cNvPr id="8" name="Picture 8"/>
          <p:cNvPicPr>
            <a:picLocks noChangeAspect="1"/>
          </p:cNvPicPr>
          <p:nvPr/>
        </p:nvPicPr>
        <p:blipFill>
          <a:blip r:embed="rId3"/>
          <a:srcRect/>
          <a:stretch>
            <a:fillRect/>
          </a:stretch>
        </p:blipFill>
        <p:spPr>
          <a:xfrm>
            <a:off x="15759501" y="8247810"/>
            <a:ext cx="1499799" cy="1010490"/>
          </a:xfrm>
          <a:prstGeom prst="rect">
            <a:avLst/>
          </a:prstGeom>
        </p:spPr>
      </p:pic>
      <p:sp>
        <p:nvSpPr>
          <p:cNvPr id="9" name="TextBox 8">
            <a:extLst>
              <a:ext uri="{FF2B5EF4-FFF2-40B4-BE49-F238E27FC236}">
                <a16:creationId xmlns:a16="http://schemas.microsoft.com/office/drawing/2014/main" id="{E09B676C-A606-45B7-A6D2-5F9472948170}"/>
              </a:ext>
            </a:extLst>
          </p:cNvPr>
          <p:cNvSpPr txBox="1"/>
          <p:nvPr/>
        </p:nvSpPr>
        <p:spPr>
          <a:xfrm>
            <a:off x="894299" y="3623222"/>
            <a:ext cx="14865201" cy="4247317"/>
          </a:xfrm>
          <a:prstGeom prst="rect">
            <a:avLst/>
          </a:prstGeom>
          <a:noFill/>
        </p:spPr>
        <p:txBody>
          <a:bodyPr wrap="square" rtlCol="0">
            <a:spAutoFit/>
          </a:bodyPr>
          <a:lstStyle/>
          <a:p>
            <a:endParaRPr lang="en-US" sz="3000" dirty="0">
              <a:latin typeface="Libre Baskerville" panose="020B0604020202020204" charset="0"/>
            </a:endParaRPr>
          </a:p>
          <a:p>
            <a:pPr marL="342900" indent="-342900">
              <a:buFont typeface="Wingdings" pitchFamily="2" charset="2"/>
              <a:buChar char="Ø"/>
            </a:pPr>
            <a:r>
              <a:rPr lang="en-US" sz="3000" dirty="0">
                <a:latin typeface="Libre Baskerville" panose="020B0604020202020204" charset="0"/>
              </a:rPr>
              <a:t>LWVUS: $32/per individual member (+$16 for each additional household member)</a:t>
            </a:r>
          </a:p>
          <a:p>
            <a:pPr marL="342900" indent="-342900">
              <a:buFont typeface="Wingdings" pitchFamily="2" charset="2"/>
              <a:buChar char="Ø"/>
            </a:pPr>
            <a:endParaRPr lang="en-US" sz="3000" dirty="0">
              <a:latin typeface="Libre Baskerville" panose="020B0604020202020204" charset="0"/>
            </a:endParaRPr>
          </a:p>
          <a:p>
            <a:pPr marL="342900" indent="-342900">
              <a:buFont typeface="Wingdings" pitchFamily="2" charset="2"/>
              <a:buChar char="Ø"/>
            </a:pPr>
            <a:r>
              <a:rPr lang="en-US" sz="3000" dirty="0">
                <a:latin typeface="Libre Baskerville" panose="020B0604020202020204" charset="0"/>
              </a:rPr>
              <a:t>LWVPA: $20/per individual member (+$10 for each additional household member)</a:t>
            </a:r>
          </a:p>
          <a:p>
            <a:endParaRPr lang="en-US" sz="3000" dirty="0">
              <a:latin typeface="Libre Baskerville" panose="020B0604020202020204" charset="0"/>
            </a:endParaRPr>
          </a:p>
          <a:p>
            <a:r>
              <a:rPr lang="en-US" sz="3000" b="1" dirty="0">
                <a:latin typeface="Libre Baskerville" panose="020B0604020202020204" charset="0"/>
              </a:rPr>
              <a:t>IMPORTANT: </a:t>
            </a:r>
            <a:r>
              <a:rPr lang="en-US" sz="3000" dirty="0">
                <a:latin typeface="Libre Baskerville" panose="020B0604020202020204" charset="0"/>
              </a:rPr>
              <a:t>LWVPA does not charge PMP for Life members and Student members.</a:t>
            </a:r>
          </a:p>
        </p:txBody>
      </p:sp>
    </p:spTree>
    <p:extLst>
      <p:ext uri="{BB962C8B-B14F-4D97-AF65-F5344CB8AC3E}">
        <p14:creationId xmlns:p14="http://schemas.microsoft.com/office/powerpoint/2010/main" val="3243636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80349" y="403412"/>
            <a:ext cx="17524789" cy="66255"/>
          </a:xfrm>
          <a:prstGeom prst="rect">
            <a:avLst/>
          </a:prstGeom>
          <a:solidFill>
            <a:srgbClr val="005596"/>
          </a:solidFill>
        </p:spPr>
      </p:sp>
      <p:sp>
        <p:nvSpPr>
          <p:cNvPr id="3" name="AutoShape 3"/>
          <p:cNvSpPr/>
          <p:nvPr/>
        </p:nvSpPr>
        <p:spPr>
          <a:xfrm>
            <a:off x="382862" y="9817333"/>
            <a:ext cx="17524789" cy="66255"/>
          </a:xfrm>
          <a:prstGeom prst="rect">
            <a:avLst/>
          </a:prstGeom>
          <a:solidFill>
            <a:srgbClr val="005596"/>
          </a:solidFill>
        </p:spPr>
      </p:sp>
      <p:grpSp>
        <p:nvGrpSpPr>
          <p:cNvPr id="5" name="Group 5"/>
          <p:cNvGrpSpPr/>
          <p:nvPr/>
        </p:nvGrpSpPr>
        <p:grpSpPr>
          <a:xfrm>
            <a:off x="894300" y="1028700"/>
            <a:ext cx="13812300" cy="1529136"/>
            <a:chOff x="0" y="0"/>
            <a:chExt cx="18416401" cy="2038849"/>
          </a:xfrm>
        </p:grpSpPr>
        <p:sp>
          <p:nvSpPr>
            <p:cNvPr id="6" name="TextBox 6"/>
            <p:cNvSpPr txBox="1"/>
            <p:nvPr/>
          </p:nvSpPr>
          <p:spPr>
            <a:xfrm>
              <a:off x="0" y="0"/>
              <a:ext cx="15627065" cy="1219200"/>
            </a:xfrm>
            <a:prstGeom prst="rect">
              <a:avLst/>
            </a:prstGeom>
          </p:spPr>
          <p:txBody>
            <a:bodyPr lIns="0" tIns="0" rIns="0" bIns="0" rtlCol="0" anchor="t">
              <a:spAutoFit/>
            </a:bodyPr>
            <a:lstStyle/>
            <a:p>
              <a:pPr>
                <a:lnSpc>
                  <a:spcPts val="7200"/>
                </a:lnSpc>
              </a:pPr>
              <a:r>
                <a:rPr lang="en-US" sz="6000" dirty="0">
                  <a:solidFill>
                    <a:srgbClr val="005596"/>
                  </a:solidFill>
                  <a:latin typeface="Libre Baskerville Italics"/>
                </a:rPr>
                <a:t>Finances &amp; Insurance</a:t>
              </a:r>
            </a:p>
          </p:txBody>
        </p:sp>
        <p:sp>
          <p:nvSpPr>
            <p:cNvPr id="7" name="TextBox 7"/>
            <p:cNvSpPr txBox="1"/>
            <p:nvPr/>
          </p:nvSpPr>
          <p:spPr>
            <a:xfrm>
              <a:off x="0" y="1477754"/>
              <a:ext cx="18416401" cy="561095"/>
            </a:xfrm>
            <a:prstGeom prst="rect">
              <a:avLst/>
            </a:prstGeom>
          </p:spPr>
          <p:txBody>
            <a:bodyPr wrap="square" lIns="0" tIns="0" rIns="0" bIns="0" rtlCol="0" anchor="t">
              <a:spAutoFit/>
            </a:bodyPr>
            <a:lstStyle/>
            <a:p>
              <a:pPr>
                <a:lnSpc>
                  <a:spcPts val="3360"/>
                </a:lnSpc>
              </a:pPr>
              <a:r>
                <a:rPr lang="en-US" sz="2800" spc="420" dirty="0">
                  <a:solidFill>
                    <a:srgbClr val="005596"/>
                  </a:solidFill>
                  <a:latin typeface="Libre Baskerville Italics"/>
                </a:rPr>
                <a:t>990, PA Sales Tax, Liability Insurance, LWVUS Ed Fund</a:t>
              </a:r>
            </a:p>
          </p:txBody>
        </p:sp>
      </p:grpSp>
      <p:pic>
        <p:nvPicPr>
          <p:cNvPr id="8" name="Picture 8"/>
          <p:cNvPicPr>
            <a:picLocks noChangeAspect="1"/>
          </p:cNvPicPr>
          <p:nvPr/>
        </p:nvPicPr>
        <p:blipFill>
          <a:blip r:embed="rId3"/>
          <a:srcRect/>
          <a:stretch>
            <a:fillRect/>
          </a:stretch>
        </p:blipFill>
        <p:spPr>
          <a:xfrm>
            <a:off x="15759501" y="8247810"/>
            <a:ext cx="1499799" cy="1010490"/>
          </a:xfrm>
          <a:prstGeom prst="rect">
            <a:avLst/>
          </a:prstGeom>
        </p:spPr>
      </p:pic>
      <p:sp>
        <p:nvSpPr>
          <p:cNvPr id="9" name="TextBox 8">
            <a:extLst>
              <a:ext uri="{FF2B5EF4-FFF2-40B4-BE49-F238E27FC236}">
                <a16:creationId xmlns:a16="http://schemas.microsoft.com/office/drawing/2014/main" id="{E09B676C-A606-45B7-A6D2-5F9472948170}"/>
              </a:ext>
            </a:extLst>
          </p:cNvPr>
          <p:cNvSpPr txBox="1"/>
          <p:nvPr/>
        </p:nvSpPr>
        <p:spPr>
          <a:xfrm>
            <a:off x="894300" y="3623222"/>
            <a:ext cx="15107700" cy="5225533"/>
          </a:xfrm>
          <a:prstGeom prst="rect">
            <a:avLst/>
          </a:prstGeom>
          <a:noFill/>
        </p:spPr>
        <p:txBody>
          <a:bodyPr wrap="square" rtlCol="0">
            <a:spAutoFit/>
          </a:bodyPr>
          <a:lstStyle/>
          <a:p>
            <a:pPr marL="342900" indent="-342900">
              <a:lnSpc>
                <a:spcPct val="150000"/>
              </a:lnSpc>
              <a:buFont typeface="Wingdings" pitchFamily="2" charset="2"/>
              <a:buChar char="Ø"/>
            </a:pPr>
            <a:r>
              <a:rPr lang="en-US" sz="2500" dirty="0">
                <a:latin typeface="Libre Baskerville" panose="020B0604020202020204" charset="0"/>
              </a:rPr>
              <a:t>If your fiscal year end date does not match the IRS records, you need to mail a letter to the IRS to request a change.</a:t>
            </a:r>
          </a:p>
          <a:p>
            <a:pPr marL="342900" indent="-342900">
              <a:lnSpc>
                <a:spcPct val="150000"/>
              </a:lnSpc>
              <a:buFont typeface="Wingdings" pitchFamily="2" charset="2"/>
              <a:buChar char="Ø"/>
            </a:pPr>
            <a:r>
              <a:rPr lang="en-US" sz="2500" dirty="0">
                <a:latin typeface="Libre Baskerville" panose="020B0604020202020204" charset="0"/>
              </a:rPr>
              <a:t>LWVPA holds the Sales Tax License for the PA state organization only. </a:t>
            </a:r>
          </a:p>
          <a:p>
            <a:pPr marL="342900" indent="-342900">
              <a:lnSpc>
                <a:spcPct val="150000"/>
              </a:lnSpc>
              <a:buFont typeface="Wingdings" pitchFamily="2" charset="2"/>
              <a:buChar char="Ø"/>
            </a:pPr>
            <a:r>
              <a:rPr lang="en-US" sz="2500" dirty="0">
                <a:latin typeface="Libre Baskerville" panose="020B0604020202020204" charset="0"/>
              </a:rPr>
              <a:t>The state League has a liability policy under which local Leagues may receive Liability coverage. Payment for 2022−2023 insurance coverage will be due September 14, 2022. </a:t>
            </a:r>
          </a:p>
          <a:p>
            <a:pPr marL="342900" indent="-342900">
              <a:lnSpc>
                <a:spcPct val="150000"/>
              </a:lnSpc>
              <a:buFont typeface="Wingdings" pitchFamily="2" charset="2"/>
              <a:buChar char="Ø"/>
            </a:pPr>
            <a:r>
              <a:rPr lang="en-US" sz="2500" dirty="0">
                <a:latin typeface="Libre Baskerville" panose="020B0604020202020204" charset="0"/>
              </a:rPr>
              <a:t>League of Women Voters Education Fund (LWVEF) has a program that allows state and local Leagues that are not exempt to solicit tax-deductible donations. </a:t>
            </a:r>
          </a:p>
          <a:p>
            <a:pPr>
              <a:lnSpc>
                <a:spcPct val="150000"/>
              </a:lnSpc>
            </a:pPr>
            <a:endParaRPr lang="en-US" sz="2500" dirty="0">
              <a:latin typeface="Libre Baskerville" panose="020B0604020202020204" charset="0"/>
            </a:endParaRPr>
          </a:p>
          <a:p>
            <a:pPr marL="342900" indent="-342900">
              <a:lnSpc>
                <a:spcPct val="150000"/>
              </a:lnSpc>
              <a:buFont typeface="Wingdings" pitchFamily="2" charset="2"/>
              <a:buChar char="Ø"/>
            </a:pPr>
            <a:endParaRPr lang="en-US" sz="2500" dirty="0">
              <a:latin typeface="Libre Baskerville" panose="020B0604020202020204" charset="0"/>
            </a:endParaRPr>
          </a:p>
        </p:txBody>
      </p:sp>
    </p:spTree>
    <p:extLst>
      <p:ext uri="{BB962C8B-B14F-4D97-AF65-F5344CB8AC3E}">
        <p14:creationId xmlns:p14="http://schemas.microsoft.com/office/powerpoint/2010/main" val="3802402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80349" y="403412"/>
            <a:ext cx="17524789" cy="66255"/>
          </a:xfrm>
          <a:prstGeom prst="rect">
            <a:avLst/>
          </a:prstGeom>
          <a:solidFill>
            <a:srgbClr val="005596"/>
          </a:solidFill>
        </p:spPr>
      </p:sp>
      <p:sp>
        <p:nvSpPr>
          <p:cNvPr id="3" name="AutoShape 3"/>
          <p:cNvSpPr/>
          <p:nvPr/>
        </p:nvSpPr>
        <p:spPr>
          <a:xfrm>
            <a:off x="382862" y="9817333"/>
            <a:ext cx="17524789" cy="66255"/>
          </a:xfrm>
          <a:prstGeom prst="rect">
            <a:avLst/>
          </a:prstGeom>
          <a:solidFill>
            <a:srgbClr val="005596"/>
          </a:solidFill>
        </p:spPr>
      </p:sp>
      <p:grpSp>
        <p:nvGrpSpPr>
          <p:cNvPr id="5" name="Group 5"/>
          <p:cNvGrpSpPr/>
          <p:nvPr/>
        </p:nvGrpSpPr>
        <p:grpSpPr>
          <a:xfrm>
            <a:off x="894300" y="1028700"/>
            <a:ext cx="11720298" cy="1529136"/>
            <a:chOff x="0" y="0"/>
            <a:chExt cx="15627065" cy="2038849"/>
          </a:xfrm>
        </p:grpSpPr>
        <p:sp>
          <p:nvSpPr>
            <p:cNvPr id="6" name="TextBox 6"/>
            <p:cNvSpPr txBox="1"/>
            <p:nvPr/>
          </p:nvSpPr>
          <p:spPr>
            <a:xfrm>
              <a:off x="0" y="0"/>
              <a:ext cx="15627065" cy="1219200"/>
            </a:xfrm>
            <a:prstGeom prst="rect">
              <a:avLst/>
            </a:prstGeom>
          </p:spPr>
          <p:txBody>
            <a:bodyPr lIns="0" tIns="0" rIns="0" bIns="0" rtlCol="0" anchor="t">
              <a:spAutoFit/>
            </a:bodyPr>
            <a:lstStyle/>
            <a:p>
              <a:pPr>
                <a:lnSpc>
                  <a:spcPts val="7200"/>
                </a:lnSpc>
              </a:pPr>
              <a:r>
                <a:rPr lang="en-US" sz="6000" dirty="0" err="1">
                  <a:solidFill>
                    <a:srgbClr val="005596"/>
                  </a:solidFill>
                  <a:latin typeface="Libre Baskerville Italics"/>
                </a:rPr>
                <a:t>PALWV.org</a:t>
              </a:r>
              <a:endParaRPr lang="en-US" sz="6000" dirty="0">
                <a:solidFill>
                  <a:srgbClr val="005596"/>
                </a:solidFill>
                <a:latin typeface="Libre Baskerville Italics"/>
              </a:endParaRPr>
            </a:p>
          </p:txBody>
        </p:sp>
        <p:sp>
          <p:nvSpPr>
            <p:cNvPr id="7" name="TextBox 7"/>
            <p:cNvSpPr txBox="1"/>
            <p:nvPr/>
          </p:nvSpPr>
          <p:spPr>
            <a:xfrm>
              <a:off x="0" y="1477754"/>
              <a:ext cx="13539601" cy="561095"/>
            </a:xfrm>
            <a:prstGeom prst="rect">
              <a:avLst/>
            </a:prstGeom>
          </p:spPr>
          <p:txBody>
            <a:bodyPr wrap="square" lIns="0" tIns="0" rIns="0" bIns="0" rtlCol="0" anchor="t">
              <a:spAutoFit/>
            </a:bodyPr>
            <a:lstStyle/>
            <a:p>
              <a:pPr>
                <a:lnSpc>
                  <a:spcPts val="3360"/>
                </a:lnSpc>
              </a:pPr>
              <a:r>
                <a:rPr lang="en-US" sz="2800" spc="420" dirty="0">
                  <a:solidFill>
                    <a:srgbClr val="005596"/>
                  </a:solidFill>
                  <a:latin typeface="Libre Baskerville Italics"/>
                </a:rPr>
                <a:t>Tons more resources on our website!</a:t>
              </a:r>
            </a:p>
          </p:txBody>
        </p:sp>
      </p:grpSp>
      <p:pic>
        <p:nvPicPr>
          <p:cNvPr id="8" name="Picture 8"/>
          <p:cNvPicPr>
            <a:picLocks noChangeAspect="1"/>
          </p:cNvPicPr>
          <p:nvPr/>
        </p:nvPicPr>
        <p:blipFill>
          <a:blip r:embed="rId3"/>
          <a:srcRect/>
          <a:stretch>
            <a:fillRect/>
          </a:stretch>
        </p:blipFill>
        <p:spPr>
          <a:xfrm>
            <a:off x="15759501" y="8247810"/>
            <a:ext cx="1499799" cy="1010490"/>
          </a:xfrm>
          <a:prstGeom prst="rect">
            <a:avLst/>
          </a:prstGeom>
        </p:spPr>
      </p:pic>
      <p:pic>
        <p:nvPicPr>
          <p:cNvPr id="10" name="Picture 9" descr="Graphical user interface, application, Teams&#10;&#10;Description automatically generated">
            <a:extLst>
              <a:ext uri="{FF2B5EF4-FFF2-40B4-BE49-F238E27FC236}">
                <a16:creationId xmlns:a16="http://schemas.microsoft.com/office/drawing/2014/main" id="{E9F54CF5-9FE9-8076-84E3-32CE7F4955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920" y="3010108"/>
            <a:ext cx="13559099" cy="5362927"/>
          </a:xfrm>
          <a:prstGeom prst="rect">
            <a:avLst/>
          </a:prstGeom>
        </p:spPr>
      </p:pic>
      <p:sp>
        <p:nvSpPr>
          <p:cNvPr id="11" name="TextBox 10">
            <a:extLst>
              <a:ext uri="{FF2B5EF4-FFF2-40B4-BE49-F238E27FC236}">
                <a16:creationId xmlns:a16="http://schemas.microsoft.com/office/drawing/2014/main" id="{B60BEBBC-41B3-588E-30B7-E2C6B5552B7D}"/>
              </a:ext>
            </a:extLst>
          </p:cNvPr>
          <p:cNvSpPr txBox="1"/>
          <p:nvPr/>
        </p:nvSpPr>
        <p:spPr>
          <a:xfrm>
            <a:off x="1066800" y="9347149"/>
            <a:ext cx="4554195" cy="369332"/>
          </a:xfrm>
          <a:prstGeom prst="rect">
            <a:avLst/>
          </a:prstGeom>
          <a:noFill/>
        </p:spPr>
        <p:txBody>
          <a:bodyPr wrap="none" rtlCol="0">
            <a:spAutoFit/>
          </a:bodyPr>
          <a:lstStyle/>
          <a:p>
            <a:r>
              <a:rPr lang="en-US" dirty="0"/>
              <a:t>https://</a:t>
            </a:r>
            <a:r>
              <a:rPr lang="en-US" dirty="0" err="1"/>
              <a:t>www.palwv.org</a:t>
            </a:r>
            <a:r>
              <a:rPr lang="en-US" dirty="0"/>
              <a:t>/local-league-resources</a:t>
            </a:r>
          </a:p>
        </p:txBody>
      </p:sp>
    </p:spTree>
    <p:extLst>
      <p:ext uri="{BB962C8B-B14F-4D97-AF65-F5344CB8AC3E}">
        <p14:creationId xmlns:p14="http://schemas.microsoft.com/office/powerpoint/2010/main" val="875495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32562488-5B76-4CC9-A0C7-6DB1783CC8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257300"/>
            <a:ext cx="13487400" cy="2560495"/>
          </a:xfrm>
          <a:prstGeom prst="rect">
            <a:avLst/>
          </a:prstGeom>
        </p:spPr>
      </p:pic>
      <p:sp>
        <p:nvSpPr>
          <p:cNvPr id="2" name="TextBox 1">
            <a:extLst>
              <a:ext uri="{FF2B5EF4-FFF2-40B4-BE49-F238E27FC236}">
                <a16:creationId xmlns:a16="http://schemas.microsoft.com/office/drawing/2014/main" id="{B0F45BCD-8A77-0668-4205-76FB6BD98EBA}"/>
              </a:ext>
            </a:extLst>
          </p:cNvPr>
          <p:cNvSpPr txBox="1"/>
          <p:nvPr/>
        </p:nvSpPr>
        <p:spPr>
          <a:xfrm>
            <a:off x="1181100" y="4991100"/>
            <a:ext cx="15925800" cy="1015663"/>
          </a:xfrm>
          <a:prstGeom prst="rect">
            <a:avLst/>
          </a:prstGeom>
          <a:noFill/>
        </p:spPr>
        <p:txBody>
          <a:bodyPr wrap="square" rtlCol="0">
            <a:spAutoFit/>
          </a:bodyPr>
          <a:lstStyle/>
          <a:p>
            <a:pPr algn="ctr"/>
            <a:r>
              <a:rPr lang="en-US" sz="6000" b="1">
                <a:latin typeface="Libre Baskerville" panose="02000000000000000000" pitchFamily="2" charset="0"/>
              </a:rPr>
              <a:t>THANK YOU!</a:t>
            </a:r>
            <a:endParaRPr lang="en-US" sz="4000" dirty="0">
              <a:latin typeface="Libre Baskerville" panose="02000000000000000000" pitchFamily="2" charset="0"/>
            </a:endParaRPr>
          </a:p>
        </p:txBody>
      </p:sp>
    </p:spTree>
    <p:extLst>
      <p:ext uri="{BB962C8B-B14F-4D97-AF65-F5344CB8AC3E}">
        <p14:creationId xmlns:p14="http://schemas.microsoft.com/office/powerpoint/2010/main" val="3215600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80349" y="403412"/>
            <a:ext cx="17524789" cy="66255"/>
          </a:xfrm>
          <a:prstGeom prst="rect">
            <a:avLst/>
          </a:prstGeom>
          <a:solidFill>
            <a:srgbClr val="005596"/>
          </a:solidFill>
        </p:spPr>
      </p:sp>
      <p:sp>
        <p:nvSpPr>
          <p:cNvPr id="3" name="AutoShape 3"/>
          <p:cNvSpPr/>
          <p:nvPr/>
        </p:nvSpPr>
        <p:spPr>
          <a:xfrm>
            <a:off x="382862" y="9817333"/>
            <a:ext cx="17524789" cy="66255"/>
          </a:xfrm>
          <a:prstGeom prst="rect">
            <a:avLst/>
          </a:prstGeom>
          <a:solidFill>
            <a:srgbClr val="005596"/>
          </a:solidFill>
        </p:spPr>
      </p:sp>
      <p:grpSp>
        <p:nvGrpSpPr>
          <p:cNvPr id="5" name="Group 5"/>
          <p:cNvGrpSpPr/>
          <p:nvPr/>
        </p:nvGrpSpPr>
        <p:grpSpPr>
          <a:xfrm>
            <a:off x="894300" y="1028700"/>
            <a:ext cx="17927100" cy="1529136"/>
            <a:chOff x="0" y="0"/>
            <a:chExt cx="23902801" cy="2038850"/>
          </a:xfrm>
        </p:grpSpPr>
        <p:sp>
          <p:nvSpPr>
            <p:cNvPr id="6" name="TextBox 6"/>
            <p:cNvSpPr txBox="1"/>
            <p:nvPr/>
          </p:nvSpPr>
          <p:spPr>
            <a:xfrm>
              <a:off x="0" y="0"/>
              <a:ext cx="15627065" cy="1219200"/>
            </a:xfrm>
            <a:prstGeom prst="rect">
              <a:avLst/>
            </a:prstGeom>
          </p:spPr>
          <p:txBody>
            <a:bodyPr lIns="0" tIns="0" rIns="0" bIns="0" rtlCol="0" anchor="t">
              <a:spAutoFit/>
            </a:bodyPr>
            <a:lstStyle/>
            <a:p>
              <a:pPr>
                <a:lnSpc>
                  <a:spcPts val="7200"/>
                </a:lnSpc>
              </a:pPr>
              <a:r>
                <a:rPr lang="en-US" sz="6000" dirty="0">
                  <a:solidFill>
                    <a:srgbClr val="005596"/>
                  </a:solidFill>
                  <a:latin typeface="Libre Baskerville Italics"/>
                </a:rPr>
                <a:t>Governance</a:t>
              </a:r>
            </a:p>
          </p:txBody>
        </p:sp>
        <p:sp>
          <p:nvSpPr>
            <p:cNvPr id="7" name="TextBox 7"/>
            <p:cNvSpPr txBox="1"/>
            <p:nvPr/>
          </p:nvSpPr>
          <p:spPr>
            <a:xfrm>
              <a:off x="0" y="1477755"/>
              <a:ext cx="23902801" cy="561095"/>
            </a:xfrm>
            <a:prstGeom prst="rect">
              <a:avLst/>
            </a:prstGeom>
          </p:spPr>
          <p:txBody>
            <a:bodyPr wrap="square" lIns="0" tIns="0" rIns="0" bIns="0" rtlCol="0" anchor="t">
              <a:spAutoFit/>
            </a:bodyPr>
            <a:lstStyle/>
            <a:p>
              <a:pPr>
                <a:lnSpc>
                  <a:spcPts val="3360"/>
                </a:lnSpc>
              </a:pPr>
              <a:r>
                <a:rPr lang="en-US" sz="2800" spc="420" dirty="0">
                  <a:solidFill>
                    <a:srgbClr val="005596"/>
                  </a:solidFill>
                  <a:latin typeface="Libre Baskerville Italics"/>
                </a:rPr>
                <a:t>What does governance actually mean?</a:t>
              </a:r>
            </a:p>
          </p:txBody>
        </p:sp>
      </p:grpSp>
      <p:pic>
        <p:nvPicPr>
          <p:cNvPr id="8" name="Picture 8"/>
          <p:cNvPicPr>
            <a:picLocks noChangeAspect="1"/>
          </p:cNvPicPr>
          <p:nvPr/>
        </p:nvPicPr>
        <p:blipFill>
          <a:blip r:embed="rId3"/>
          <a:srcRect/>
          <a:stretch>
            <a:fillRect/>
          </a:stretch>
        </p:blipFill>
        <p:spPr>
          <a:xfrm>
            <a:off x="15759501" y="8247810"/>
            <a:ext cx="1499799" cy="1010490"/>
          </a:xfrm>
          <a:prstGeom prst="rect">
            <a:avLst/>
          </a:prstGeom>
        </p:spPr>
      </p:pic>
      <p:sp>
        <p:nvSpPr>
          <p:cNvPr id="9" name="TextBox 8">
            <a:extLst>
              <a:ext uri="{FF2B5EF4-FFF2-40B4-BE49-F238E27FC236}">
                <a16:creationId xmlns:a16="http://schemas.microsoft.com/office/drawing/2014/main" id="{E09B676C-A606-45B7-A6D2-5F9472948170}"/>
              </a:ext>
            </a:extLst>
          </p:cNvPr>
          <p:cNvSpPr txBox="1"/>
          <p:nvPr/>
        </p:nvSpPr>
        <p:spPr>
          <a:xfrm>
            <a:off x="894300" y="2793487"/>
            <a:ext cx="15260100" cy="6247864"/>
          </a:xfrm>
          <a:prstGeom prst="rect">
            <a:avLst/>
          </a:prstGeom>
          <a:noFill/>
        </p:spPr>
        <p:txBody>
          <a:bodyPr wrap="square" rtlCol="0">
            <a:spAutoFit/>
          </a:bodyPr>
          <a:lstStyle/>
          <a:p>
            <a:r>
              <a:rPr lang="en-US" sz="3500" dirty="0">
                <a:latin typeface="Libre Baskerville" panose="020B0604020202020204" charset="0"/>
              </a:rPr>
              <a:t>One of the key responsibilities of a board is governance: the setting of policy. Policies are the guidelines/sets of directions that steer an organization. </a:t>
            </a:r>
          </a:p>
          <a:p>
            <a:endParaRPr lang="en-US" sz="3500" dirty="0">
              <a:latin typeface="Libre Baskerville" panose="020B0604020202020204" charset="0"/>
            </a:endParaRPr>
          </a:p>
          <a:p>
            <a:r>
              <a:rPr lang="en-US" sz="3500" dirty="0">
                <a:latin typeface="Libre Baskerville" panose="020B0604020202020204" charset="0"/>
              </a:rPr>
              <a:t>They range from the small day-to-day sets of directions, like check signing and personnel policies, to the bigger policies, like gift acceptance and investment policies, to the really big, over-arching policies, such as mission, budget, strategic plan, and diversified development strategy. Nothing becomes policy until it is approved by a board.</a:t>
            </a:r>
          </a:p>
          <a:p>
            <a:endParaRPr lang="en-US" sz="2500" dirty="0">
              <a:latin typeface="Libre Baskerville" panose="020B0604020202020204" charset="0"/>
            </a:endParaRPr>
          </a:p>
          <a:p>
            <a:r>
              <a:rPr lang="en-US" sz="2500" b="1" dirty="0">
                <a:latin typeface="Libre Baskerville" panose="020B0604020202020204" charset="0"/>
              </a:rPr>
              <a:t>-Laura Otten, The Nonprofit Center at La Salle University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80349" y="403412"/>
            <a:ext cx="17524789" cy="66255"/>
          </a:xfrm>
          <a:prstGeom prst="rect">
            <a:avLst/>
          </a:prstGeom>
          <a:solidFill>
            <a:srgbClr val="005596"/>
          </a:solidFill>
        </p:spPr>
      </p:sp>
      <p:sp>
        <p:nvSpPr>
          <p:cNvPr id="3" name="AutoShape 3"/>
          <p:cNvSpPr/>
          <p:nvPr/>
        </p:nvSpPr>
        <p:spPr>
          <a:xfrm>
            <a:off x="382862" y="9817333"/>
            <a:ext cx="17524789" cy="66255"/>
          </a:xfrm>
          <a:prstGeom prst="rect">
            <a:avLst/>
          </a:prstGeom>
          <a:solidFill>
            <a:srgbClr val="005596"/>
          </a:solidFill>
        </p:spPr>
      </p:sp>
      <p:grpSp>
        <p:nvGrpSpPr>
          <p:cNvPr id="5" name="Group 5"/>
          <p:cNvGrpSpPr/>
          <p:nvPr/>
        </p:nvGrpSpPr>
        <p:grpSpPr>
          <a:xfrm>
            <a:off x="894300" y="1028700"/>
            <a:ext cx="11720298" cy="1527415"/>
            <a:chOff x="0" y="0"/>
            <a:chExt cx="15627065" cy="2036554"/>
          </a:xfrm>
        </p:grpSpPr>
        <p:sp>
          <p:nvSpPr>
            <p:cNvPr id="6" name="TextBox 6"/>
            <p:cNvSpPr txBox="1"/>
            <p:nvPr/>
          </p:nvSpPr>
          <p:spPr>
            <a:xfrm>
              <a:off x="0" y="0"/>
              <a:ext cx="15627065" cy="1219200"/>
            </a:xfrm>
            <a:prstGeom prst="rect">
              <a:avLst/>
            </a:prstGeom>
          </p:spPr>
          <p:txBody>
            <a:bodyPr lIns="0" tIns="0" rIns="0" bIns="0" rtlCol="0" anchor="t">
              <a:spAutoFit/>
            </a:bodyPr>
            <a:lstStyle/>
            <a:p>
              <a:pPr>
                <a:lnSpc>
                  <a:spcPts val="7200"/>
                </a:lnSpc>
              </a:pPr>
              <a:r>
                <a:rPr lang="en-US" sz="6000" dirty="0">
                  <a:solidFill>
                    <a:srgbClr val="005596"/>
                  </a:solidFill>
                  <a:latin typeface="Libre Baskerville Italics"/>
                </a:rPr>
                <a:t>Internal Policies</a:t>
              </a:r>
            </a:p>
          </p:txBody>
        </p:sp>
        <p:sp>
          <p:nvSpPr>
            <p:cNvPr id="7" name="TextBox 7"/>
            <p:cNvSpPr txBox="1"/>
            <p:nvPr/>
          </p:nvSpPr>
          <p:spPr>
            <a:xfrm>
              <a:off x="0" y="1477754"/>
              <a:ext cx="9963606" cy="558800"/>
            </a:xfrm>
            <a:prstGeom prst="rect">
              <a:avLst/>
            </a:prstGeom>
          </p:spPr>
          <p:txBody>
            <a:bodyPr lIns="0" tIns="0" rIns="0" bIns="0" rtlCol="0" anchor="t">
              <a:spAutoFit/>
            </a:bodyPr>
            <a:lstStyle/>
            <a:p>
              <a:pPr>
                <a:lnSpc>
                  <a:spcPts val="3360"/>
                </a:lnSpc>
              </a:pPr>
              <a:r>
                <a:rPr lang="en-US" sz="2800" spc="420" dirty="0">
                  <a:solidFill>
                    <a:srgbClr val="005596"/>
                  </a:solidFill>
                  <a:latin typeface="Libre Baskerville Italics"/>
                </a:rPr>
                <a:t>Each of the three legs </a:t>
              </a:r>
            </a:p>
          </p:txBody>
        </p:sp>
      </p:grpSp>
      <p:pic>
        <p:nvPicPr>
          <p:cNvPr id="8" name="Picture 8"/>
          <p:cNvPicPr>
            <a:picLocks noChangeAspect="1"/>
          </p:cNvPicPr>
          <p:nvPr/>
        </p:nvPicPr>
        <p:blipFill>
          <a:blip r:embed="rId3"/>
          <a:srcRect/>
          <a:stretch>
            <a:fillRect/>
          </a:stretch>
        </p:blipFill>
        <p:spPr>
          <a:xfrm>
            <a:off x="15759501" y="8247810"/>
            <a:ext cx="1499799" cy="1010490"/>
          </a:xfrm>
          <a:prstGeom prst="rect">
            <a:avLst/>
          </a:prstGeom>
        </p:spPr>
      </p:pic>
      <p:sp>
        <p:nvSpPr>
          <p:cNvPr id="9" name="TextBox 8">
            <a:extLst>
              <a:ext uri="{FF2B5EF4-FFF2-40B4-BE49-F238E27FC236}">
                <a16:creationId xmlns:a16="http://schemas.microsoft.com/office/drawing/2014/main" id="{E09B676C-A606-45B7-A6D2-5F9472948170}"/>
              </a:ext>
            </a:extLst>
          </p:cNvPr>
          <p:cNvSpPr txBox="1"/>
          <p:nvPr/>
        </p:nvSpPr>
        <p:spPr>
          <a:xfrm>
            <a:off x="894300" y="3623222"/>
            <a:ext cx="15488700" cy="4401205"/>
          </a:xfrm>
          <a:prstGeom prst="rect">
            <a:avLst/>
          </a:prstGeom>
          <a:noFill/>
        </p:spPr>
        <p:txBody>
          <a:bodyPr wrap="square" rtlCol="0">
            <a:spAutoFit/>
          </a:bodyPr>
          <a:lstStyle/>
          <a:p>
            <a:r>
              <a:rPr lang="en-US" sz="3500" dirty="0">
                <a:latin typeface="Libre Baskerville" panose="020B0604020202020204" charset="0"/>
              </a:rPr>
              <a:t>Policies provide an organization with three very important things: </a:t>
            </a:r>
          </a:p>
          <a:p>
            <a:pPr marL="457200" indent="-457200">
              <a:buFont typeface="Wingdings" pitchFamily="2" charset="2"/>
              <a:buChar char="ü"/>
            </a:pPr>
            <a:r>
              <a:rPr lang="en-US" sz="3500" dirty="0">
                <a:latin typeface="Libre Baskerville" panose="020B0604020202020204" charset="0"/>
              </a:rPr>
              <a:t>Effectiveness </a:t>
            </a:r>
          </a:p>
          <a:p>
            <a:pPr marL="457200" indent="-457200">
              <a:buFont typeface="Wingdings" pitchFamily="2" charset="2"/>
              <a:buChar char="ü"/>
            </a:pPr>
            <a:r>
              <a:rPr lang="en-US" sz="3500" dirty="0">
                <a:latin typeface="Libre Baskerville" panose="020B0604020202020204" charset="0"/>
              </a:rPr>
              <a:t>Efficiency by allowing a board and staff/volunteers not to have to rethink every repetitive situation</a:t>
            </a:r>
          </a:p>
          <a:p>
            <a:pPr marL="457200" indent="-457200">
              <a:buFont typeface="Wingdings" pitchFamily="2" charset="2"/>
              <a:buChar char="ü"/>
            </a:pPr>
            <a:r>
              <a:rPr lang="en-US" sz="3500" dirty="0">
                <a:latin typeface="Libre Baskerville" panose="020B0604020202020204" charset="0"/>
              </a:rPr>
              <a:t>Protection, by introducing the consistency that comes from applying a policy to situation after same situation, ensuring that it is handled the same way each time, regardless of the particulars.</a:t>
            </a:r>
          </a:p>
        </p:txBody>
      </p:sp>
    </p:spTree>
    <p:extLst>
      <p:ext uri="{BB962C8B-B14F-4D97-AF65-F5344CB8AC3E}">
        <p14:creationId xmlns:p14="http://schemas.microsoft.com/office/powerpoint/2010/main" val="2039467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80349" y="403412"/>
            <a:ext cx="17524789" cy="66255"/>
          </a:xfrm>
          <a:prstGeom prst="rect">
            <a:avLst/>
          </a:prstGeom>
          <a:solidFill>
            <a:srgbClr val="005596"/>
          </a:solidFill>
        </p:spPr>
      </p:sp>
      <p:sp>
        <p:nvSpPr>
          <p:cNvPr id="3" name="AutoShape 3"/>
          <p:cNvSpPr/>
          <p:nvPr/>
        </p:nvSpPr>
        <p:spPr>
          <a:xfrm>
            <a:off x="382862" y="9817333"/>
            <a:ext cx="17524789" cy="66255"/>
          </a:xfrm>
          <a:prstGeom prst="rect">
            <a:avLst/>
          </a:prstGeom>
          <a:solidFill>
            <a:srgbClr val="005596"/>
          </a:solidFill>
        </p:spPr>
      </p:sp>
      <p:grpSp>
        <p:nvGrpSpPr>
          <p:cNvPr id="5" name="Group 5"/>
          <p:cNvGrpSpPr/>
          <p:nvPr/>
        </p:nvGrpSpPr>
        <p:grpSpPr>
          <a:xfrm>
            <a:off x="894300" y="1028700"/>
            <a:ext cx="16365000" cy="1530610"/>
            <a:chOff x="0" y="0"/>
            <a:chExt cx="21820001" cy="2040814"/>
          </a:xfrm>
        </p:grpSpPr>
        <p:sp>
          <p:nvSpPr>
            <p:cNvPr id="6" name="TextBox 6"/>
            <p:cNvSpPr txBox="1"/>
            <p:nvPr/>
          </p:nvSpPr>
          <p:spPr>
            <a:xfrm>
              <a:off x="0" y="0"/>
              <a:ext cx="15627065" cy="1219200"/>
            </a:xfrm>
            <a:prstGeom prst="rect">
              <a:avLst/>
            </a:prstGeom>
          </p:spPr>
          <p:txBody>
            <a:bodyPr lIns="0" tIns="0" rIns="0" bIns="0" rtlCol="0" anchor="t">
              <a:spAutoFit/>
            </a:bodyPr>
            <a:lstStyle/>
            <a:p>
              <a:pPr>
                <a:lnSpc>
                  <a:spcPts val="7200"/>
                </a:lnSpc>
              </a:pPr>
              <a:r>
                <a:rPr lang="en-US" sz="6000" dirty="0">
                  <a:solidFill>
                    <a:srgbClr val="005596"/>
                  </a:solidFill>
                  <a:latin typeface="Libre Baskerville Italics"/>
                </a:rPr>
                <a:t>Governance Examples</a:t>
              </a:r>
            </a:p>
          </p:txBody>
        </p:sp>
        <p:sp>
          <p:nvSpPr>
            <p:cNvPr id="7" name="TextBox 7"/>
            <p:cNvSpPr txBox="1"/>
            <p:nvPr/>
          </p:nvSpPr>
          <p:spPr>
            <a:xfrm>
              <a:off x="0" y="1477754"/>
              <a:ext cx="21820001" cy="563060"/>
            </a:xfrm>
            <a:prstGeom prst="rect">
              <a:avLst/>
            </a:prstGeom>
          </p:spPr>
          <p:txBody>
            <a:bodyPr wrap="square" lIns="0" tIns="0" rIns="0" bIns="0" rtlCol="0" anchor="t">
              <a:spAutoFit/>
            </a:bodyPr>
            <a:lstStyle/>
            <a:p>
              <a:pPr>
                <a:lnSpc>
                  <a:spcPts val="3360"/>
                </a:lnSpc>
              </a:pPr>
              <a:r>
                <a:rPr lang="en-US" sz="2800" spc="420" dirty="0">
                  <a:solidFill>
                    <a:srgbClr val="005596"/>
                  </a:solidFill>
                  <a:latin typeface="Libre Baskerville Italics"/>
                </a:rPr>
                <a:t>Internal Policies ≠ External Advocacy Work</a:t>
              </a:r>
            </a:p>
          </p:txBody>
        </p:sp>
      </p:grpSp>
      <p:pic>
        <p:nvPicPr>
          <p:cNvPr id="8" name="Picture 8"/>
          <p:cNvPicPr>
            <a:picLocks noChangeAspect="1"/>
          </p:cNvPicPr>
          <p:nvPr/>
        </p:nvPicPr>
        <p:blipFill>
          <a:blip r:embed="rId3"/>
          <a:srcRect/>
          <a:stretch>
            <a:fillRect/>
          </a:stretch>
        </p:blipFill>
        <p:spPr>
          <a:xfrm>
            <a:off x="15759501" y="8247810"/>
            <a:ext cx="1499799" cy="1010490"/>
          </a:xfrm>
          <a:prstGeom prst="rect">
            <a:avLst/>
          </a:prstGeom>
        </p:spPr>
      </p:pic>
      <p:sp>
        <p:nvSpPr>
          <p:cNvPr id="9" name="TextBox 8">
            <a:extLst>
              <a:ext uri="{FF2B5EF4-FFF2-40B4-BE49-F238E27FC236}">
                <a16:creationId xmlns:a16="http://schemas.microsoft.com/office/drawing/2014/main" id="{E09B676C-A606-45B7-A6D2-5F9472948170}"/>
              </a:ext>
            </a:extLst>
          </p:cNvPr>
          <p:cNvSpPr txBox="1"/>
          <p:nvPr/>
        </p:nvSpPr>
        <p:spPr>
          <a:xfrm>
            <a:off x="3314700" y="3475336"/>
            <a:ext cx="11658600" cy="4612160"/>
          </a:xfrm>
          <a:prstGeom prst="rect">
            <a:avLst/>
          </a:prstGeom>
          <a:noFill/>
        </p:spPr>
        <p:txBody>
          <a:bodyPr wrap="square" rtlCol="0">
            <a:spAutoFit/>
          </a:bodyPr>
          <a:lstStyle/>
          <a:p>
            <a:pPr marL="342900" indent="-342900">
              <a:lnSpc>
                <a:spcPct val="150000"/>
              </a:lnSpc>
              <a:buFont typeface="Wingdings" pitchFamily="2" charset="2"/>
              <a:buChar char="ü"/>
            </a:pPr>
            <a:r>
              <a:rPr lang="en-US" sz="4000" dirty="0">
                <a:latin typeface="Libre Baskerville" panose="020B0604020202020204" charset="0"/>
              </a:rPr>
              <a:t>Bylaws</a:t>
            </a:r>
          </a:p>
          <a:p>
            <a:pPr marL="342900" indent="-342900">
              <a:lnSpc>
                <a:spcPct val="150000"/>
              </a:lnSpc>
              <a:buFont typeface="Wingdings" pitchFamily="2" charset="2"/>
              <a:buChar char="ü"/>
            </a:pPr>
            <a:r>
              <a:rPr lang="en-US" sz="4000" dirty="0">
                <a:latin typeface="Libre Baskerville" panose="020B0604020202020204" charset="0"/>
              </a:rPr>
              <a:t>Nonpartisan Policy</a:t>
            </a:r>
          </a:p>
          <a:p>
            <a:pPr marL="342900" indent="-342900">
              <a:lnSpc>
                <a:spcPct val="150000"/>
              </a:lnSpc>
              <a:buFont typeface="Wingdings" pitchFamily="2" charset="2"/>
              <a:buChar char="ü"/>
            </a:pPr>
            <a:r>
              <a:rPr lang="en-US" sz="4000" dirty="0">
                <a:latin typeface="Libre Baskerville" panose="020B0604020202020204" charset="0"/>
              </a:rPr>
              <a:t>Diversity, Equity and Inclusion Policy</a:t>
            </a:r>
          </a:p>
          <a:p>
            <a:pPr marL="342900" indent="-342900">
              <a:lnSpc>
                <a:spcPct val="150000"/>
              </a:lnSpc>
              <a:buFont typeface="Wingdings" pitchFamily="2" charset="2"/>
              <a:buChar char="ü"/>
            </a:pPr>
            <a:r>
              <a:rPr lang="en-US" sz="4000" dirty="0">
                <a:latin typeface="Libre Baskerville" panose="020B0604020202020204" charset="0"/>
              </a:rPr>
              <a:t>Board Reimbursement Policy</a:t>
            </a:r>
          </a:p>
          <a:p>
            <a:pPr marL="342900" indent="-342900">
              <a:lnSpc>
                <a:spcPct val="150000"/>
              </a:lnSpc>
              <a:buFont typeface="Wingdings" pitchFamily="2" charset="2"/>
              <a:buChar char="ü"/>
            </a:pPr>
            <a:r>
              <a:rPr lang="en-US" sz="4000" dirty="0">
                <a:latin typeface="Libre Baskerville" panose="020B0604020202020204" charset="0"/>
              </a:rPr>
              <a:t>Signing Authority Policy</a:t>
            </a:r>
          </a:p>
        </p:txBody>
      </p:sp>
    </p:spTree>
    <p:extLst>
      <p:ext uri="{BB962C8B-B14F-4D97-AF65-F5344CB8AC3E}">
        <p14:creationId xmlns:p14="http://schemas.microsoft.com/office/powerpoint/2010/main" val="3349050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80349" y="403412"/>
            <a:ext cx="17524789" cy="66255"/>
          </a:xfrm>
          <a:prstGeom prst="rect">
            <a:avLst/>
          </a:prstGeom>
          <a:solidFill>
            <a:srgbClr val="005596"/>
          </a:solidFill>
        </p:spPr>
      </p:sp>
      <p:sp>
        <p:nvSpPr>
          <p:cNvPr id="3" name="AutoShape 3"/>
          <p:cNvSpPr/>
          <p:nvPr/>
        </p:nvSpPr>
        <p:spPr>
          <a:xfrm>
            <a:off x="382862" y="9817333"/>
            <a:ext cx="17524789" cy="66255"/>
          </a:xfrm>
          <a:prstGeom prst="rect">
            <a:avLst/>
          </a:prstGeom>
          <a:solidFill>
            <a:srgbClr val="005596"/>
          </a:solidFill>
        </p:spPr>
      </p:sp>
      <p:grpSp>
        <p:nvGrpSpPr>
          <p:cNvPr id="5" name="Group 5"/>
          <p:cNvGrpSpPr/>
          <p:nvPr/>
        </p:nvGrpSpPr>
        <p:grpSpPr>
          <a:xfrm>
            <a:off x="894300" y="1028700"/>
            <a:ext cx="15336300" cy="1529136"/>
            <a:chOff x="0" y="0"/>
            <a:chExt cx="20448401" cy="2038849"/>
          </a:xfrm>
        </p:grpSpPr>
        <p:sp>
          <p:nvSpPr>
            <p:cNvPr id="6" name="TextBox 6"/>
            <p:cNvSpPr txBox="1"/>
            <p:nvPr/>
          </p:nvSpPr>
          <p:spPr>
            <a:xfrm>
              <a:off x="0" y="0"/>
              <a:ext cx="19127601" cy="1231107"/>
            </a:xfrm>
            <a:prstGeom prst="rect">
              <a:avLst/>
            </a:prstGeom>
          </p:spPr>
          <p:txBody>
            <a:bodyPr wrap="square" lIns="0" tIns="0" rIns="0" bIns="0" rtlCol="0" anchor="t">
              <a:spAutoFit/>
            </a:bodyPr>
            <a:lstStyle/>
            <a:p>
              <a:pPr>
                <a:lnSpc>
                  <a:spcPts val="7200"/>
                </a:lnSpc>
              </a:pPr>
              <a:r>
                <a:rPr lang="en-US" sz="6000" dirty="0">
                  <a:solidFill>
                    <a:srgbClr val="005596"/>
                  </a:solidFill>
                  <a:latin typeface="Libre Baskerville Italics"/>
                </a:rPr>
                <a:t>Handbook for Local League Leaders</a:t>
              </a:r>
            </a:p>
          </p:txBody>
        </p:sp>
        <p:sp>
          <p:nvSpPr>
            <p:cNvPr id="7" name="TextBox 7"/>
            <p:cNvSpPr txBox="1"/>
            <p:nvPr/>
          </p:nvSpPr>
          <p:spPr>
            <a:xfrm>
              <a:off x="0" y="1477754"/>
              <a:ext cx="20448401" cy="561095"/>
            </a:xfrm>
            <a:prstGeom prst="rect">
              <a:avLst/>
            </a:prstGeom>
          </p:spPr>
          <p:txBody>
            <a:bodyPr wrap="square" lIns="0" tIns="0" rIns="0" bIns="0" rtlCol="0" anchor="t">
              <a:spAutoFit/>
            </a:bodyPr>
            <a:lstStyle/>
            <a:p>
              <a:pPr>
                <a:lnSpc>
                  <a:spcPts val="3360"/>
                </a:lnSpc>
              </a:pPr>
              <a:r>
                <a:rPr lang="en-US" sz="2800" spc="420" dirty="0">
                  <a:solidFill>
                    <a:srgbClr val="005596"/>
                  </a:solidFill>
                  <a:latin typeface="Libre Baskerville Italics"/>
                </a:rPr>
                <a:t>Ensuring alignment between national, state &amp; local League policies</a:t>
              </a:r>
            </a:p>
          </p:txBody>
        </p:sp>
      </p:grpSp>
      <p:pic>
        <p:nvPicPr>
          <p:cNvPr id="8" name="Picture 8"/>
          <p:cNvPicPr>
            <a:picLocks noChangeAspect="1"/>
          </p:cNvPicPr>
          <p:nvPr/>
        </p:nvPicPr>
        <p:blipFill>
          <a:blip r:embed="rId3"/>
          <a:srcRect/>
          <a:stretch>
            <a:fillRect/>
          </a:stretch>
        </p:blipFill>
        <p:spPr>
          <a:xfrm>
            <a:off x="15759501" y="8247810"/>
            <a:ext cx="1499799" cy="1010490"/>
          </a:xfrm>
          <a:prstGeom prst="rect">
            <a:avLst/>
          </a:prstGeom>
        </p:spPr>
      </p:pic>
      <p:sp>
        <p:nvSpPr>
          <p:cNvPr id="9" name="TextBox 8">
            <a:extLst>
              <a:ext uri="{FF2B5EF4-FFF2-40B4-BE49-F238E27FC236}">
                <a16:creationId xmlns:a16="http://schemas.microsoft.com/office/drawing/2014/main" id="{E09B676C-A606-45B7-A6D2-5F9472948170}"/>
              </a:ext>
            </a:extLst>
          </p:cNvPr>
          <p:cNvSpPr txBox="1"/>
          <p:nvPr/>
        </p:nvSpPr>
        <p:spPr>
          <a:xfrm>
            <a:off x="898311" y="3415580"/>
            <a:ext cx="15641101" cy="6401753"/>
          </a:xfrm>
          <a:prstGeom prst="rect">
            <a:avLst/>
          </a:prstGeom>
          <a:noFill/>
        </p:spPr>
        <p:txBody>
          <a:bodyPr wrap="square" rtlCol="0">
            <a:spAutoFit/>
          </a:bodyPr>
          <a:lstStyle/>
          <a:p>
            <a:r>
              <a:rPr lang="en-US" sz="3000" dirty="0">
                <a:latin typeface="Libre Baskerville" panose="020B0604020202020204" charset="0"/>
              </a:rPr>
              <a:t>The Local League Leaders Handbook covers all of the following areas:</a:t>
            </a:r>
          </a:p>
          <a:p>
            <a:endParaRPr lang="en-US" sz="3000" dirty="0">
              <a:latin typeface="Libre Baskerville" panose="020B0604020202020204" charset="0"/>
            </a:endParaRPr>
          </a:p>
          <a:p>
            <a:pPr marL="342900" indent="-342900">
              <a:buFont typeface="Wingdings" pitchFamily="2" charset="2"/>
              <a:buChar char="ü"/>
            </a:pPr>
            <a:r>
              <a:rPr lang="en-US" sz="3000" dirty="0">
                <a:latin typeface="Libre Baskerville" panose="020B0604020202020204" charset="0"/>
              </a:rPr>
              <a:t>Minimum Requirements for Leagues</a:t>
            </a:r>
          </a:p>
          <a:p>
            <a:pPr marL="342900" indent="-342900">
              <a:buFont typeface="Wingdings" pitchFamily="2" charset="2"/>
              <a:buChar char="ü"/>
            </a:pPr>
            <a:r>
              <a:rPr lang="en-US" sz="3000" dirty="0">
                <a:latin typeface="Libre Baskerville" panose="020B0604020202020204" charset="0"/>
              </a:rPr>
              <a:t>Guidelines for Pennsylvania Leagues</a:t>
            </a:r>
          </a:p>
          <a:p>
            <a:pPr marL="342900" indent="-342900">
              <a:buFont typeface="Wingdings" pitchFamily="2" charset="2"/>
              <a:buChar char="ü"/>
            </a:pPr>
            <a:r>
              <a:rPr lang="en-US" sz="3000" dirty="0">
                <a:latin typeface="Libre Baskerville" panose="020B0604020202020204" charset="0"/>
              </a:rPr>
              <a:t>Statement of Policy for Local Leagues In Pennsylvania</a:t>
            </a:r>
          </a:p>
          <a:p>
            <a:pPr marL="342900" indent="-342900">
              <a:buFont typeface="Wingdings" pitchFamily="2" charset="2"/>
              <a:buChar char="ü"/>
            </a:pPr>
            <a:r>
              <a:rPr lang="en-US" sz="3000" dirty="0">
                <a:latin typeface="Libre Baskerville" panose="020B0604020202020204" charset="0"/>
              </a:rPr>
              <a:t>Per Member Payments (PMP)</a:t>
            </a:r>
          </a:p>
          <a:p>
            <a:pPr marL="342900" indent="-342900">
              <a:buFont typeface="Wingdings" pitchFamily="2" charset="2"/>
              <a:buChar char="ü"/>
            </a:pPr>
            <a:r>
              <a:rPr lang="en-US" sz="3000" dirty="0">
                <a:latin typeface="Libre Baskerville" panose="020B0604020202020204" charset="0"/>
              </a:rPr>
              <a:t>Internal Revenue Service (IRS) Form 990-N</a:t>
            </a:r>
          </a:p>
          <a:p>
            <a:pPr marL="342900" indent="-342900">
              <a:buFont typeface="Wingdings" pitchFamily="2" charset="2"/>
              <a:buChar char="ü"/>
            </a:pPr>
            <a:r>
              <a:rPr lang="en-US" sz="3000" dirty="0">
                <a:latin typeface="Libre Baskerville" panose="020B0604020202020204" charset="0"/>
              </a:rPr>
              <a:t>Form 990-N Information Due Dates</a:t>
            </a:r>
          </a:p>
          <a:p>
            <a:pPr marL="342900" indent="-342900">
              <a:buFont typeface="Wingdings" pitchFamily="2" charset="2"/>
              <a:buChar char="ü"/>
            </a:pPr>
            <a:r>
              <a:rPr lang="en-US" sz="3000" dirty="0">
                <a:latin typeface="Libre Baskerville" panose="020B0604020202020204" charset="0"/>
              </a:rPr>
              <a:t>Pennsylvania Sales and Use Tax Guidelines</a:t>
            </a:r>
          </a:p>
          <a:p>
            <a:pPr marL="342900" indent="-342900">
              <a:buFont typeface="Wingdings" pitchFamily="2" charset="2"/>
              <a:buChar char="ü"/>
            </a:pPr>
            <a:r>
              <a:rPr lang="en-US" sz="3000" dirty="0">
                <a:latin typeface="Libre Baskerville" panose="020B0604020202020204" charset="0"/>
              </a:rPr>
              <a:t>Liability Insurance</a:t>
            </a:r>
          </a:p>
          <a:p>
            <a:pPr marL="342900" indent="-342900">
              <a:buFont typeface="Wingdings" pitchFamily="2" charset="2"/>
              <a:buChar char="ü"/>
            </a:pPr>
            <a:r>
              <a:rPr lang="en-US" sz="3000" dirty="0">
                <a:latin typeface="Libre Baskerville" panose="020B0604020202020204" charset="0"/>
              </a:rPr>
              <a:t>Local League Education Funds Held by LWVUS/LWVEF</a:t>
            </a:r>
          </a:p>
          <a:p>
            <a:pPr marL="342900" indent="-342900">
              <a:buFont typeface="Wingdings" pitchFamily="2" charset="2"/>
              <a:buChar char="ü"/>
            </a:pPr>
            <a:r>
              <a:rPr lang="en-US" sz="3000" dirty="0">
                <a:latin typeface="Libre Baskerville" panose="020B0604020202020204" charset="0"/>
              </a:rPr>
              <a:t>LWVPA Staff &amp; Board Contacts</a:t>
            </a:r>
          </a:p>
          <a:p>
            <a:endParaRPr lang="en-US" sz="2500" dirty="0">
              <a:latin typeface="Libre Baskerville" panose="020B0604020202020204" charset="0"/>
            </a:endParaRPr>
          </a:p>
          <a:p>
            <a:endParaRPr lang="en-US" sz="2500" dirty="0">
              <a:latin typeface="Libre Baskerville" panose="020B0604020202020204" charset="0"/>
            </a:endParaRPr>
          </a:p>
        </p:txBody>
      </p:sp>
    </p:spTree>
    <p:extLst>
      <p:ext uri="{BB962C8B-B14F-4D97-AF65-F5344CB8AC3E}">
        <p14:creationId xmlns:p14="http://schemas.microsoft.com/office/powerpoint/2010/main" val="2011874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80349" y="403412"/>
            <a:ext cx="17524789" cy="66255"/>
          </a:xfrm>
          <a:prstGeom prst="rect">
            <a:avLst/>
          </a:prstGeom>
          <a:solidFill>
            <a:srgbClr val="005596"/>
          </a:solidFill>
        </p:spPr>
      </p:sp>
      <p:sp>
        <p:nvSpPr>
          <p:cNvPr id="3" name="AutoShape 3"/>
          <p:cNvSpPr/>
          <p:nvPr/>
        </p:nvSpPr>
        <p:spPr>
          <a:xfrm>
            <a:off x="382862" y="9817333"/>
            <a:ext cx="17524789" cy="66255"/>
          </a:xfrm>
          <a:prstGeom prst="rect">
            <a:avLst/>
          </a:prstGeom>
          <a:solidFill>
            <a:srgbClr val="005596"/>
          </a:solidFill>
        </p:spPr>
      </p:sp>
      <p:grpSp>
        <p:nvGrpSpPr>
          <p:cNvPr id="5" name="Group 5"/>
          <p:cNvGrpSpPr/>
          <p:nvPr/>
        </p:nvGrpSpPr>
        <p:grpSpPr>
          <a:xfrm>
            <a:off x="894300" y="1028700"/>
            <a:ext cx="12897900" cy="1529136"/>
            <a:chOff x="0" y="0"/>
            <a:chExt cx="17197201" cy="2038849"/>
          </a:xfrm>
        </p:grpSpPr>
        <p:sp>
          <p:nvSpPr>
            <p:cNvPr id="6" name="TextBox 6"/>
            <p:cNvSpPr txBox="1"/>
            <p:nvPr/>
          </p:nvSpPr>
          <p:spPr>
            <a:xfrm>
              <a:off x="0" y="0"/>
              <a:ext cx="15627065" cy="1219200"/>
            </a:xfrm>
            <a:prstGeom prst="rect">
              <a:avLst/>
            </a:prstGeom>
          </p:spPr>
          <p:txBody>
            <a:bodyPr lIns="0" tIns="0" rIns="0" bIns="0" rtlCol="0" anchor="t">
              <a:spAutoFit/>
            </a:bodyPr>
            <a:lstStyle/>
            <a:p>
              <a:pPr>
                <a:lnSpc>
                  <a:spcPts val="7200"/>
                </a:lnSpc>
              </a:pPr>
              <a:r>
                <a:rPr lang="en-US" sz="6000" dirty="0">
                  <a:solidFill>
                    <a:srgbClr val="005596"/>
                  </a:solidFill>
                  <a:latin typeface="Libre Baskerville Italics"/>
                </a:rPr>
                <a:t>Minimum Requirements</a:t>
              </a:r>
            </a:p>
          </p:txBody>
        </p:sp>
        <p:sp>
          <p:nvSpPr>
            <p:cNvPr id="7" name="TextBox 7"/>
            <p:cNvSpPr txBox="1"/>
            <p:nvPr/>
          </p:nvSpPr>
          <p:spPr>
            <a:xfrm>
              <a:off x="0" y="1477754"/>
              <a:ext cx="17197201" cy="561095"/>
            </a:xfrm>
            <a:prstGeom prst="rect">
              <a:avLst/>
            </a:prstGeom>
          </p:spPr>
          <p:txBody>
            <a:bodyPr wrap="square" lIns="0" tIns="0" rIns="0" bIns="0" rtlCol="0" anchor="t">
              <a:spAutoFit/>
            </a:bodyPr>
            <a:lstStyle/>
            <a:p>
              <a:pPr>
                <a:lnSpc>
                  <a:spcPts val="3360"/>
                </a:lnSpc>
              </a:pPr>
              <a:r>
                <a:rPr lang="en-US" sz="2800" spc="420" dirty="0">
                  <a:solidFill>
                    <a:srgbClr val="005596"/>
                  </a:solidFill>
                  <a:latin typeface="Libre Baskerville Italics"/>
                </a:rPr>
                <a:t>Must be followed by all state and local League units</a:t>
              </a:r>
            </a:p>
          </p:txBody>
        </p:sp>
      </p:grpSp>
      <p:pic>
        <p:nvPicPr>
          <p:cNvPr id="8" name="Picture 8"/>
          <p:cNvPicPr>
            <a:picLocks noChangeAspect="1"/>
          </p:cNvPicPr>
          <p:nvPr/>
        </p:nvPicPr>
        <p:blipFill>
          <a:blip r:embed="rId3"/>
          <a:srcRect/>
          <a:stretch>
            <a:fillRect/>
          </a:stretch>
        </p:blipFill>
        <p:spPr>
          <a:xfrm>
            <a:off x="15759501" y="8247810"/>
            <a:ext cx="1499799" cy="1010490"/>
          </a:xfrm>
          <a:prstGeom prst="rect">
            <a:avLst/>
          </a:prstGeom>
        </p:spPr>
      </p:pic>
      <p:sp>
        <p:nvSpPr>
          <p:cNvPr id="9" name="TextBox 8">
            <a:extLst>
              <a:ext uri="{FF2B5EF4-FFF2-40B4-BE49-F238E27FC236}">
                <a16:creationId xmlns:a16="http://schemas.microsoft.com/office/drawing/2014/main" id="{E09B676C-A606-45B7-A6D2-5F9472948170}"/>
              </a:ext>
            </a:extLst>
          </p:cNvPr>
          <p:cNvSpPr txBox="1"/>
          <p:nvPr/>
        </p:nvSpPr>
        <p:spPr>
          <a:xfrm>
            <a:off x="894300" y="3623222"/>
            <a:ext cx="13964700" cy="4967514"/>
          </a:xfrm>
          <a:prstGeom prst="rect">
            <a:avLst/>
          </a:prstGeom>
          <a:noFill/>
        </p:spPr>
        <p:txBody>
          <a:bodyPr wrap="square" rtlCol="0">
            <a:spAutoFit/>
          </a:bodyPr>
          <a:lstStyle/>
          <a:p>
            <a:pPr marL="0" marR="476885">
              <a:lnSpc>
                <a:spcPct val="99000"/>
              </a:lnSpc>
              <a:spcBef>
                <a:spcPts val="0"/>
              </a:spcBef>
              <a:spcAft>
                <a:spcPts val="0"/>
              </a:spcAft>
            </a:pPr>
            <a:r>
              <a:rPr lang="en-US" sz="4000" dirty="0">
                <a:effectLst/>
                <a:latin typeface="Libre Baskerville" panose="02000000000000000000" pitchFamily="2" charset="0"/>
                <a:ea typeface="Arial" panose="020B0604020202020204" pitchFamily="34" charset="0"/>
              </a:rPr>
              <a:t>There are a set of minimum requirements which all League units on the state and local level must follow. </a:t>
            </a:r>
          </a:p>
          <a:p>
            <a:pPr marL="0" marR="476885">
              <a:lnSpc>
                <a:spcPct val="99000"/>
              </a:lnSpc>
              <a:spcBef>
                <a:spcPts val="0"/>
              </a:spcBef>
              <a:spcAft>
                <a:spcPts val="0"/>
              </a:spcAft>
            </a:pPr>
            <a:endParaRPr lang="en-US" sz="4000" b="1" dirty="0">
              <a:latin typeface="Libre Baskerville" panose="02000000000000000000" pitchFamily="2" charset="0"/>
              <a:ea typeface="Arial" panose="020B0604020202020204" pitchFamily="34" charset="0"/>
            </a:endParaRPr>
          </a:p>
          <a:p>
            <a:pPr marL="0" marR="476885">
              <a:lnSpc>
                <a:spcPct val="99000"/>
              </a:lnSpc>
              <a:spcBef>
                <a:spcPts val="0"/>
              </a:spcBef>
              <a:spcAft>
                <a:spcPts val="0"/>
              </a:spcAft>
            </a:pPr>
            <a:r>
              <a:rPr lang="en-US" sz="4000" b="1" dirty="0">
                <a:effectLst/>
                <a:latin typeface="Libre Baskerville" panose="02000000000000000000" pitchFamily="2" charset="0"/>
                <a:ea typeface="Arial" panose="020B0604020202020204" pitchFamily="34" charset="0"/>
              </a:rPr>
              <a:t>No local League may have bylaws or a mission statement which contradicts that of state and/or national Leagues.</a:t>
            </a:r>
            <a:endParaRPr lang="en-US" sz="4000" b="1" dirty="0">
              <a:latin typeface="Libre Baskerville" panose="02000000000000000000" pitchFamily="2" charset="0"/>
              <a:ea typeface="Arial" panose="020B0604020202020204" pitchFamily="34" charset="0"/>
            </a:endParaRPr>
          </a:p>
          <a:p>
            <a:pPr marL="0" marR="476885">
              <a:lnSpc>
                <a:spcPct val="99000"/>
              </a:lnSpc>
              <a:spcBef>
                <a:spcPts val="0"/>
              </a:spcBef>
              <a:spcAft>
                <a:spcPts val="0"/>
              </a:spcAft>
            </a:pPr>
            <a:endParaRPr lang="en-US" sz="4000" b="1" dirty="0">
              <a:effectLst/>
              <a:latin typeface="Libre Baskerville" panose="02000000000000000000" pitchFamily="2" charset="0"/>
              <a:ea typeface="Arial" panose="020B0604020202020204" pitchFamily="34" charset="0"/>
            </a:endParaRPr>
          </a:p>
        </p:txBody>
      </p:sp>
    </p:spTree>
    <p:extLst>
      <p:ext uri="{BB962C8B-B14F-4D97-AF65-F5344CB8AC3E}">
        <p14:creationId xmlns:p14="http://schemas.microsoft.com/office/powerpoint/2010/main" val="1917007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80349" y="403412"/>
            <a:ext cx="17524789" cy="66255"/>
          </a:xfrm>
          <a:prstGeom prst="rect">
            <a:avLst/>
          </a:prstGeom>
          <a:solidFill>
            <a:srgbClr val="005596"/>
          </a:solidFill>
        </p:spPr>
      </p:sp>
      <p:sp>
        <p:nvSpPr>
          <p:cNvPr id="3" name="AutoShape 3"/>
          <p:cNvSpPr/>
          <p:nvPr/>
        </p:nvSpPr>
        <p:spPr>
          <a:xfrm>
            <a:off x="382862" y="9817333"/>
            <a:ext cx="17524789" cy="66255"/>
          </a:xfrm>
          <a:prstGeom prst="rect">
            <a:avLst/>
          </a:prstGeom>
          <a:solidFill>
            <a:srgbClr val="005596"/>
          </a:solidFill>
        </p:spPr>
      </p:sp>
      <p:grpSp>
        <p:nvGrpSpPr>
          <p:cNvPr id="5" name="Group 5"/>
          <p:cNvGrpSpPr/>
          <p:nvPr/>
        </p:nvGrpSpPr>
        <p:grpSpPr>
          <a:xfrm>
            <a:off x="894300" y="1028700"/>
            <a:ext cx="13202700" cy="1529136"/>
            <a:chOff x="0" y="0"/>
            <a:chExt cx="17603601" cy="2038849"/>
          </a:xfrm>
        </p:grpSpPr>
        <p:sp>
          <p:nvSpPr>
            <p:cNvPr id="6" name="TextBox 6"/>
            <p:cNvSpPr txBox="1"/>
            <p:nvPr/>
          </p:nvSpPr>
          <p:spPr>
            <a:xfrm>
              <a:off x="0" y="0"/>
              <a:ext cx="15627065" cy="1219200"/>
            </a:xfrm>
            <a:prstGeom prst="rect">
              <a:avLst/>
            </a:prstGeom>
          </p:spPr>
          <p:txBody>
            <a:bodyPr lIns="0" tIns="0" rIns="0" bIns="0" rtlCol="0" anchor="t">
              <a:spAutoFit/>
            </a:bodyPr>
            <a:lstStyle/>
            <a:p>
              <a:pPr>
                <a:lnSpc>
                  <a:spcPts val="7200"/>
                </a:lnSpc>
              </a:pPr>
              <a:r>
                <a:rPr lang="en-US" sz="6000" dirty="0">
                  <a:solidFill>
                    <a:srgbClr val="005596"/>
                  </a:solidFill>
                  <a:latin typeface="Libre Baskerville Italics"/>
                </a:rPr>
                <a:t>Example</a:t>
              </a:r>
            </a:p>
          </p:txBody>
        </p:sp>
        <p:sp>
          <p:nvSpPr>
            <p:cNvPr id="7" name="TextBox 7"/>
            <p:cNvSpPr txBox="1"/>
            <p:nvPr/>
          </p:nvSpPr>
          <p:spPr>
            <a:xfrm>
              <a:off x="0" y="1477754"/>
              <a:ext cx="17603601" cy="561095"/>
            </a:xfrm>
            <a:prstGeom prst="rect">
              <a:avLst/>
            </a:prstGeom>
          </p:spPr>
          <p:txBody>
            <a:bodyPr wrap="square" lIns="0" tIns="0" rIns="0" bIns="0" rtlCol="0" anchor="t">
              <a:spAutoFit/>
            </a:bodyPr>
            <a:lstStyle/>
            <a:p>
              <a:pPr>
                <a:lnSpc>
                  <a:spcPts val="3360"/>
                </a:lnSpc>
              </a:pPr>
              <a:r>
                <a:rPr lang="en-US" sz="2800" spc="420" dirty="0">
                  <a:solidFill>
                    <a:srgbClr val="005596"/>
                  </a:solidFill>
                  <a:latin typeface="Libre Baskerville Italics"/>
                </a:rPr>
                <a:t>Nonpartisanship &amp; DEI</a:t>
              </a:r>
            </a:p>
          </p:txBody>
        </p:sp>
      </p:grpSp>
      <p:pic>
        <p:nvPicPr>
          <p:cNvPr id="8" name="Picture 8"/>
          <p:cNvPicPr>
            <a:picLocks noChangeAspect="1"/>
          </p:cNvPicPr>
          <p:nvPr/>
        </p:nvPicPr>
        <p:blipFill>
          <a:blip r:embed="rId3"/>
          <a:srcRect/>
          <a:stretch>
            <a:fillRect/>
          </a:stretch>
        </p:blipFill>
        <p:spPr>
          <a:xfrm>
            <a:off x="15759501" y="8247810"/>
            <a:ext cx="1499799" cy="1010490"/>
          </a:xfrm>
          <a:prstGeom prst="rect">
            <a:avLst/>
          </a:prstGeom>
        </p:spPr>
      </p:pic>
      <p:pic>
        <p:nvPicPr>
          <p:cNvPr id="10" name="Picture 9" descr="Text&#10;&#10;Description automatically generated">
            <a:extLst>
              <a:ext uri="{FF2B5EF4-FFF2-40B4-BE49-F238E27FC236}">
                <a16:creationId xmlns:a16="http://schemas.microsoft.com/office/drawing/2014/main" id="{CA67DDA7-3FCA-40A6-5FEB-D26354EF7D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3278928"/>
            <a:ext cx="12855197" cy="4871057"/>
          </a:xfrm>
          <a:prstGeom prst="rect">
            <a:avLst/>
          </a:prstGeom>
        </p:spPr>
      </p:pic>
      <p:sp>
        <p:nvSpPr>
          <p:cNvPr id="11" name="TextBox 10">
            <a:extLst>
              <a:ext uri="{FF2B5EF4-FFF2-40B4-BE49-F238E27FC236}">
                <a16:creationId xmlns:a16="http://schemas.microsoft.com/office/drawing/2014/main" id="{07822568-29C8-EDB4-668A-90B6318BE605}"/>
              </a:ext>
            </a:extLst>
          </p:cNvPr>
          <p:cNvSpPr txBox="1"/>
          <p:nvPr/>
        </p:nvSpPr>
        <p:spPr>
          <a:xfrm>
            <a:off x="1524000" y="8849100"/>
            <a:ext cx="8396786" cy="369332"/>
          </a:xfrm>
          <a:prstGeom prst="rect">
            <a:avLst/>
          </a:prstGeom>
          <a:noFill/>
        </p:spPr>
        <p:txBody>
          <a:bodyPr wrap="none" rtlCol="0">
            <a:spAutoFit/>
          </a:bodyPr>
          <a:lstStyle/>
          <a:p>
            <a:r>
              <a:rPr lang="en-US" dirty="0"/>
              <a:t>https://</a:t>
            </a:r>
            <a:r>
              <a:rPr lang="en-US" dirty="0" err="1"/>
              <a:t>www.lwv.org</a:t>
            </a:r>
            <a:r>
              <a:rPr lang="en-US" dirty="0"/>
              <a:t>/league-management/bylaws/bylaws-and-certificate-incorporation</a:t>
            </a:r>
          </a:p>
        </p:txBody>
      </p:sp>
    </p:spTree>
    <p:extLst>
      <p:ext uri="{BB962C8B-B14F-4D97-AF65-F5344CB8AC3E}">
        <p14:creationId xmlns:p14="http://schemas.microsoft.com/office/powerpoint/2010/main" val="2232127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80349" y="403412"/>
            <a:ext cx="17524789" cy="66255"/>
          </a:xfrm>
          <a:prstGeom prst="rect">
            <a:avLst/>
          </a:prstGeom>
          <a:solidFill>
            <a:srgbClr val="005596"/>
          </a:solidFill>
        </p:spPr>
      </p:sp>
      <p:sp>
        <p:nvSpPr>
          <p:cNvPr id="3" name="AutoShape 3"/>
          <p:cNvSpPr/>
          <p:nvPr/>
        </p:nvSpPr>
        <p:spPr>
          <a:xfrm>
            <a:off x="382862" y="9817333"/>
            <a:ext cx="17524789" cy="66255"/>
          </a:xfrm>
          <a:prstGeom prst="rect">
            <a:avLst/>
          </a:prstGeom>
          <a:solidFill>
            <a:srgbClr val="005596"/>
          </a:solidFill>
        </p:spPr>
      </p:sp>
      <p:grpSp>
        <p:nvGrpSpPr>
          <p:cNvPr id="5" name="Group 5"/>
          <p:cNvGrpSpPr/>
          <p:nvPr/>
        </p:nvGrpSpPr>
        <p:grpSpPr>
          <a:xfrm>
            <a:off x="894300" y="1028700"/>
            <a:ext cx="11720298" cy="1527415"/>
            <a:chOff x="0" y="0"/>
            <a:chExt cx="15627065" cy="2036554"/>
          </a:xfrm>
        </p:grpSpPr>
        <p:sp>
          <p:nvSpPr>
            <p:cNvPr id="6" name="TextBox 6"/>
            <p:cNvSpPr txBox="1"/>
            <p:nvPr/>
          </p:nvSpPr>
          <p:spPr>
            <a:xfrm>
              <a:off x="0" y="0"/>
              <a:ext cx="15627065" cy="1219200"/>
            </a:xfrm>
            <a:prstGeom prst="rect">
              <a:avLst/>
            </a:prstGeom>
          </p:spPr>
          <p:txBody>
            <a:bodyPr lIns="0" tIns="0" rIns="0" bIns="0" rtlCol="0" anchor="t">
              <a:spAutoFit/>
            </a:bodyPr>
            <a:lstStyle/>
            <a:p>
              <a:pPr>
                <a:lnSpc>
                  <a:spcPts val="7200"/>
                </a:lnSpc>
              </a:pPr>
              <a:r>
                <a:rPr lang="en-US" sz="6000" dirty="0">
                  <a:solidFill>
                    <a:srgbClr val="005596"/>
                  </a:solidFill>
                  <a:latin typeface="Libre Baskerville Italics"/>
                </a:rPr>
                <a:t>Example</a:t>
              </a:r>
            </a:p>
          </p:txBody>
        </p:sp>
        <p:sp>
          <p:nvSpPr>
            <p:cNvPr id="7" name="TextBox 7"/>
            <p:cNvSpPr txBox="1"/>
            <p:nvPr/>
          </p:nvSpPr>
          <p:spPr>
            <a:xfrm>
              <a:off x="0" y="1477754"/>
              <a:ext cx="9963606" cy="558800"/>
            </a:xfrm>
            <a:prstGeom prst="rect">
              <a:avLst/>
            </a:prstGeom>
          </p:spPr>
          <p:txBody>
            <a:bodyPr lIns="0" tIns="0" rIns="0" bIns="0" rtlCol="0" anchor="t">
              <a:spAutoFit/>
            </a:bodyPr>
            <a:lstStyle/>
            <a:p>
              <a:pPr>
                <a:lnSpc>
                  <a:spcPts val="3360"/>
                </a:lnSpc>
              </a:pPr>
              <a:r>
                <a:rPr lang="en-US" sz="2800" spc="420" dirty="0">
                  <a:solidFill>
                    <a:srgbClr val="005596"/>
                  </a:solidFill>
                  <a:latin typeface="Libre Baskerville Italics"/>
                </a:rPr>
                <a:t>Membership</a:t>
              </a:r>
            </a:p>
          </p:txBody>
        </p:sp>
      </p:grpSp>
      <p:pic>
        <p:nvPicPr>
          <p:cNvPr id="8" name="Picture 8"/>
          <p:cNvPicPr>
            <a:picLocks noChangeAspect="1"/>
          </p:cNvPicPr>
          <p:nvPr/>
        </p:nvPicPr>
        <p:blipFill>
          <a:blip r:embed="rId3"/>
          <a:srcRect/>
          <a:stretch>
            <a:fillRect/>
          </a:stretch>
        </p:blipFill>
        <p:spPr>
          <a:xfrm>
            <a:off x="15759501" y="8247810"/>
            <a:ext cx="1499799" cy="1010490"/>
          </a:xfrm>
          <a:prstGeom prst="rect">
            <a:avLst/>
          </a:prstGeom>
        </p:spPr>
      </p:pic>
      <p:pic>
        <p:nvPicPr>
          <p:cNvPr id="12" name="Picture 11" descr="Text&#10;&#10;Description automatically generated">
            <a:extLst>
              <a:ext uri="{FF2B5EF4-FFF2-40B4-BE49-F238E27FC236}">
                <a16:creationId xmlns:a16="http://schemas.microsoft.com/office/drawing/2014/main" id="{0F2B25E1-E0CA-38B3-7FB7-C6338FE69F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9949" y="2502133"/>
            <a:ext cx="9547993" cy="6145679"/>
          </a:xfrm>
          <a:prstGeom prst="rect">
            <a:avLst/>
          </a:prstGeom>
        </p:spPr>
      </p:pic>
      <p:sp>
        <p:nvSpPr>
          <p:cNvPr id="13" name="TextBox 12">
            <a:extLst>
              <a:ext uri="{FF2B5EF4-FFF2-40B4-BE49-F238E27FC236}">
                <a16:creationId xmlns:a16="http://schemas.microsoft.com/office/drawing/2014/main" id="{FB1AFB65-E841-5342-4258-BA2305F9EDD5}"/>
              </a:ext>
            </a:extLst>
          </p:cNvPr>
          <p:cNvSpPr txBox="1"/>
          <p:nvPr/>
        </p:nvSpPr>
        <p:spPr>
          <a:xfrm>
            <a:off x="1600200" y="9327082"/>
            <a:ext cx="8396786" cy="369332"/>
          </a:xfrm>
          <a:prstGeom prst="rect">
            <a:avLst/>
          </a:prstGeom>
          <a:noFill/>
        </p:spPr>
        <p:txBody>
          <a:bodyPr wrap="none" rtlCol="0">
            <a:spAutoFit/>
          </a:bodyPr>
          <a:lstStyle/>
          <a:p>
            <a:r>
              <a:rPr lang="en-US" dirty="0"/>
              <a:t>https://</a:t>
            </a:r>
            <a:r>
              <a:rPr lang="en-US" dirty="0" err="1"/>
              <a:t>www.lwv.org</a:t>
            </a:r>
            <a:r>
              <a:rPr lang="en-US" dirty="0"/>
              <a:t>/league-management/bylaws/bylaws-and-certificate-incorporation</a:t>
            </a:r>
          </a:p>
        </p:txBody>
      </p:sp>
    </p:spTree>
    <p:extLst>
      <p:ext uri="{BB962C8B-B14F-4D97-AF65-F5344CB8AC3E}">
        <p14:creationId xmlns:p14="http://schemas.microsoft.com/office/powerpoint/2010/main" val="2577875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80349" y="403412"/>
            <a:ext cx="17524789" cy="66255"/>
          </a:xfrm>
          <a:prstGeom prst="rect">
            <a:avLst/>
          </a:prstGeom>
          <a:solidFill>
            <a:srgbClr val="005596"/>
          </a:solidFill>
        </p:spPr>
      </p:sp>
      <p:sp>
        <p:nvSpPr>
          <p:cNvPr id="3" name="AutoShape 3"/>
          <p:cNvSpPr/>
          <p:nvPr/>
        </p:nvSpPr>
        <p:spPr>
          <a:xfrm>
            <a:off x="382862" y="9817333"/>
            <a:ext cx="17524789" cy="66255"/>
          </a:xfrm>
          <a:prstGeom prst="rect">
            <a:avLst/>
          </a:prstGeom>
          <a:solidFill>
            <a:srgbClr val="005596"/>
          </a:solidFill>
        </p:spPr>
      </p:sp>
      <p:grpSp>
        <p:nvGrpSpPr>
          <p:cNvPr id="5" name="Group 5"/>
          <p:cNvGrpSpPr/>
          <p:nvPr/>
        </p:nvGrpSpPr>
        <p:grpSpPr>
          <a:xfrm>
            <a:off x="894300" y="1028700"/>
            <a:ext cx="14421900" cy="1529136"/>
            <a:chOff x="0" y="0"/>
            <a:chExt cx="19229201" cy="2038849"/>
          </a:xfrm>
        </p:grpSpPr>
        <p:sp>
          <p:nvSpPr>
            <p:cNvPr id="6" name="TextBox 6"/>
            <p:cNvSpPr txBox="1"/>
            <p:nvPr/>
          </p:nvSpPr>
          <p:spPr>
            <a:xfrm>
              <a:off x="0" y="0"/>
              <a:ext cx="19229201" cy="1231107"/>
            </a:xfrm>
            <a:prstGeom prst="rect">
              <a:avLst/>
            </a:prstGeom>
          </p:spPr>
          <p:txBody>
            <a:bodyPr wrap="square" lIns="0" tIns="0" rIns="0" bIns="0" rtlCol="0" anchor="t">
              <a:spAutoFit/>
            </a:bodyPr>
            <a:lstStyle/>
            <a:p>
              <a:pPr>
                <a:lnSpc>
                  <a:spcPts val="7200"/>
                </a:lnSpc>
              </a:pPr>
              <a:r>
                <a:rPr lang="en-US" sz="6000" dirty="0">
                  <a:solidFill>
                    <a:srgbClr val="005596"/>
                  </a:solidFill>
                  <a:latin typeface="Libre Baskerville Italics"/>
                </a:rPr>
                <a:t>Guidelines for Pennsylvania Leagues</a:t>
              </a:r>
            </a:p>
          </p:txBody>
        </p:sp>
        <p:sp>
          <p:nvSpPr>
            <p:cNvPr id="7" name="TextBox 7"/>
            <p:cNvSpPr txBox="1"/>
            <p:nvPr/>
          </p:nvSpPr>
          <p:spPr>
            <a:xfrm>
              <a:off x="0" y="1477754"/>
              <a:ext cx="19229201" cy="561095"/>
            </a:xfrm>
            <a:prstGeom prst="rect">
              <a:avLst/>
            </a:prstGeom>
          </p:spPr>
          <p:txBody>
            <a:bodyPr wrap="square" lIns="0" tIns="0" rIns="0" bIns="0" rtlCol="0" anchor="t">
              <a:spAutoFit/>
            </a:bodyPr>
            <a:lstStyle/>
            <a:p>
              <a:pPr>
                <a:lnSpc>
                  <a:spcPts val="3360"/>
                </a:lnSpc>
              </a:pPr>
              <a:r>
                <a:rPr lang="en-US" sz="2800" spc="420" dirty="0">
                  <a:solidFill>
                    <a:srgbClr val="005596"/>
                  </a:solidFill>
                  <a:latin typeface="Libre Baskerville Italics"/>
                </a:rPr>
                <a:t>Recommendations to support short and long-range planning</a:t>
              </a:r>
            </a:p>
          </p:txBody>
        </p:sp>
      </p:grpSp>
      <p:pic>
        <p:nvPicPr>
          <p:cNvPr id="8" name="Picture 8"/>
          <p:cNvPicPr>
            <a:picLocks noChangeAspect="1"/>
          </p:cNvPicPr>
          <p:nvPr/>
        </p:nvPicPr>
        <p:blipFill>
          <a:blip r:embed="rId3"/>
          <a:srcRect/>
          <a:stretch>
            <a:fillRect/>
          </a:stretch>
        </p:blipFill>
        <p:spPr>
          <a:xfrm>
            <a:off x="15759501" y="8247810"/>
            <a:ext cx="1499799" cy="1010490"/>
          </a:xfrm>
          <a:prstGeom prst="rect">
            <a:avLst/>
          </a:prstGeom>
        </p:spPr>
      </p:pic>
      <p:sp>
        <p:nvSpPr>
          <p:cNvPr id="9" name="TextBox 8">
            <a:extLst>
              <a:ext uri="{FF2B5EF4-FFF2-40B4-BE49-F238E27FC236}">
                <a16:creationId xmlns:a16="http://schemas.microsoft.com/office/drawing/2014/main" id="{E09B676C-A606-45B7-A6D2-5F9472948170}"/>
              </a:ext>
            </a:extLst>
          </p:cNvPr>
          <p:cNvSpPr txBox="1"/>
          <p:nvPr/>
        </p:nvSpPr>
        <p:spPr>
          <a:xfrm>
            <a:off x="1860838" y="4420369"/>
            <a:ext cx="6649500" cy="2862322"/>
          </a:xfrm>
          <a:prstGeom prst="rect">
            <a:avLst/>
          </a:prstGeom>
          <a:noFill/>
        </p:spPr>
        <p:txBody>
          <a:bodyPr wrap="square" rtlCol="0">
            <a:spAutoFit/>
          </a:bodyPr>
          <a:lstStyle/>
          <a:p>
            <a:pPr marL="342900" indent="-342900">
              <a:buFont typeface="Wingdings" pitchFamily="2" charset="2"/>
              <a:buChar char="ü"/>
            </a:pPr>
            <a:r>
              <a:rPr lang="en-US" sz="3000" dirty="0">
                <a:latin typeface="Libre Baskerville" panose="020B0604020202020204" charset="0"/>
              </a:rPr>
              <a:t>Nominating Committee</a:t>
            </a:r>
          </a:p>
          <a:p>
            <a:pPr marL="342900" indent="-342900">
              <a:buFont typeface="Wingdings" pitchFamily="2" charset="2"/>
              <a:buChar char="ü"/>
            </a:pPr>
            <a:r>
              <a:rPr lang="en-US" sz="3000" dirty="0">
                <a:latin typeface="Libre Baskerville" panose="020B0604020202020204" charset="0"/>
              </a:rPr>
              <a:t>Membership</a:t>
            </a:r>
          </a:p>
          <a:p>
            <a:pPr marL="342900" indent="-342900">
              <a:buFont typeface="Wingdings" pitchFamily="2" charset="2"/>
              <a:buChar char="ü"/>
            </a:pPr>
            <a:r>
              <a:rPr lang="en-US" sz="3000" dirty="0">
                <a:latin typeface="Libre Baskerville" panose="020B0604020202020204" charset="0"/>
              </a:rPr>
              <a:t>Finance</a:t>
            </a:r>
          </a:p>
          <a:p>
            <a:pPr marL="342900" indent="-342900">
              <a:buFont typeface="Wingdings" pitchFamily="2" charset="2"/>
              <a:buChar char="ü"/>
            </a:pPr>
            <a:r>
              <a:rPr lang="en-US" sz="3000" dirty="0">
                <a:latin typeface="Libre Baskerville" panose="020B0604020202020204" charset="0"/>
              </a:rPr>
              <a:t>Budget</a:t>
            </a:r>
          </a:p>
          <a:p>
            <a:pPr marL="342900" indent="-342900">
              <a:buFont typeface="Wingdings" pitchFamily="2" charset="2"/>
              <a:buChar char="ü"/>
            </a:pPr>
            <a:r>
              <a:rPr lang="en-US" sz="3000" dirty="0">
                <a:latin typeface="Libre Baskerville" panose="020B0604020202020204" charset="0"/>
              </a:rPr>
              <a:t>Local Action</a:t>
            </a:r>
          </a:p>
          <a:p>
            <a:pPr marL="342900" indent="-342900">
              <a:buFont typeface="Wingdings" pitchFamily="2" charset="2"/>
              <a:buChar char="ü"/>
            </a:pPr>
            <a:r>
              <a:rPr lang="en-US" sz="3000" dirty="0">
                <a:latin typeface="Libre Baskerville" panose="020B0604020202020204" charset="0"/>
              </a:rPr>
              <a:t>State and National Studies</a:t>
            </a:r>
          </a:p>
        </p:txBody>
      </p:sp>
      <p:sp>
        <p:nvSpPr>
          <p:cNvPr id="4" name="TextBox 3">
            <a:extLst>
              <a:ext uri="{FF2B5EF4-FFF2-40B4-BE49-F238E27FC236}">
                <a16:creationId xmlns:a16="http://schemas.microsoft.com/office/drawing/2014/main" id="{1B0701F2-5AD0-0C54-5B11-75FBCD3CB702}"/>
              </a:ext>
            </a:extLst>
          </p:cNvPr>
          <p:cNvSpPr txBox="1"/>
          <p:nvPr/>
        </p:nvSpPr>
        <p:spPr>
          <a:xfrm>
            <a:off x="8915400" y="4420369"/>
            <a:ext cx="5957080" cy="2862322"/>
          </a:xfrm>
          <a:prstGeom prst="rect">
            <a:avLst/>
          </a:prstGeom>
          <a:noFill/>
        </p:spPr>
        <p:txBody>
          <a:bodyPr wrap="none" rtlCol="0">
            <a:spAutoFit/>
          </a:bodyPr>
          <a:lstStyle/>
          <a:p>
            <a:pPr marL="285750" indent="-285750">
              <a:buFont typeface="Wingdings" pitchFamily="2" charset="2"/>
              <a:buChar char="ü"/>
            </a:pPr>
            <a:r>
              <a:rPr lang="en-US" sz="3000" dirty="0">
                <a:latin typeface="Libre Baskerville" panose="020B0604020202020204" charset="0"/>
              </a:rPr>
              <a:t>State and National Action</a:t>
            </a:r>
          </a:p>
          <a:p>
            <a:pPr marL="285750" indent="-285750">
              <a:buFont typeface="Wingdings" pitchFamily="2" charset="2"/>
              <a:buChar char="ü"/>
            </a:pPr>
            <a:r>
              <a:rPr lang="en-US" sz="3000" dirty="0">
                <a:latin typeface="Libre Baskerville" panose="020B0604020202020204" charset="0"/>
              </a:rPr>
              <a:t>Coalition Building</a:t>
            </a:r>
          </a:p>
          <a:p>
            <a:pPr marL="285750" indent="-285750">
              <a:buFont typeface="Wingdings" pitchFamily="2" charset="2"/>
              <a:buChar char="ü"/>
            </a:pPr>
            <a:r>
              <a:rPr lang="en-US" sz="3000" dirty="0">
                <a:latin typeface="Libre Baskerville" panose="020B0604020202020204" charset="0"/>
              </a:rPr>
              <a:t>Election Services</a:t>
            </a:r>
          </a:p>
          <a:p>
            <a:pPr marL="285750" indent="-285750">
              <a:buFont typeface="Wingdings" pitchFamily="2" charset="2"/>
              <a:buChar char="ü"/>
            </a:pPr>
            <a:r>
              <a:rPr lang="en-US" sz="3000" dirty="0">
                <a:latin typeface="Libre Baskerville" panose="020B0604020202020204" charset="0"/>
              </a:rPr>
              <a:t>Continued Communication</a:t>
            </a:r>
          </a:p>
          <a:p>
            <a:pPr marL="285750" indent="-285750">
              <a:buFont typeface="Wingdings" pitchFamily="2" charset="2"/>
              <a:buChar char="ü"/>
            </a:pPr>
            <a:r>
              <a:rPr lang="en-US" sz="3000" dirty="0">
                <a:latin typeface="Libre Baskerville" panose="020B0604020202020204" charset="0"/>
              </a:rPr>
              <a:t>Meetings</a:t>
            </a:r>
          </a:p>
          <a:p>
            <a:pPr marL="285750" indent="-285750">
              <a:buFont typeface="Wingdings" pitchFamily="2" charset="2"/>
              <a:buChar char="ü"/>
            </a:pPr>
            <a:r>
              <a:rPr lang="en-US" sz="3000" dirty="0">
                <a:latin typeface="Libre Baskerville" panose="020B0604020202020204" charset="0"/>
              </a:rPr>
              <a:t>Reporting Procedures</a:t>
            </a:r>
          </a:p>
        </p:txBody>
      </p:sp>
    </p:spTree>
    <p:extLst>
      <p:ext uri="{BB962C8B-B14F-4D97-AF65-F5344CB8AC3E}">
        <p14:creationId xmlns:p14="http://schemas.microsoft.com/office/powerpoint/2010/main" val="4221623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1575</Words>
  <Application>Microsoft Macintosh PowerPoint</Application>
  <PresentationFormat>Custom</PresentationFormat>
  <Paragraphs>134</Paragraphs>
  <Slides>13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Wingdings</vt:lpstr>
      <vt:lpstr>Arial</vt:lpstr>
      <vt:lpstr>Libre Baskerville Italics</vt:lpstr>
      <vt:lpstr>Libre Baskerville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BLANK Convention Slides</dc:title>
  <dc:creator>Meghan Pierce</dc:creator>
  <cp:lastModifiedBy>Samantha A. Apgar</cp:lastModifiedBy>
  <cp:revision>73</cp:revision>
  <dcterms:created xsi:type="dcterms:W3CDTF">2006-08-16T00:00:00Z</dcterms:created>
  <dcterms:modified xsi:type="dcterms:W3CDTF">2022-09-20T01:14:48Z</dcterms:modified>
  <dc:identifier>DAEfaDnC5hI</dc:identifier>
</cp:coreProperties>
</file>