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  <p:sldMasterId id="214748366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y="6858000" cx="9144000"/>
  <p:notesSz cx="6858000" cy="9144000"/>
  <p:embeddedFontLst>
    <p:embeddedFont>
      <p:font typeface="Lato"/>
      <p:regular r:id="rId30"/>
      <p:bold r:id="rId31"/>
      <p:italic r:id="rId32"/>
      <p:boldItalic r:id="rId33"/>
    </p:embeddedFont>
    <p:embeddedFont>
      <p:font typeface="Lato Black"/>
      <p:bold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368">
          <p15:clr>
            <a:srgbClr val="A4A3A4"/>
          </p15:clr>
        </p15:guide>
        <p15:guide id="2" pos="2808">
          <p15:clr>
            <a:srgbClr val="A4A3A4"/>
          </p15:clr>
        </p15:guide>
        <p15:guide id="3" orient="horz" pos="1034">
          <p15:clr>
            <a:srgbClr val="A4A3A4"/>
          </p15:clr>
        </p15:guide>
        <p15:guide id="4" orient="horz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ieS3Y8lb/VN/sTzHjgCRdbcLMXu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AF83E3-A912-42B1-8DC6-52A8E453DE00}">
  <a:tblStyle styleId="{91AF83E3-A912-42B1-8DC6-52A8E453DE0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368" orient="horz"/>
        <p:guide pos="2808"/>
        <p:guide pos="1034" orient="horz"/>
        <p:guide pos="288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Lato-bold.fntdata"/><Relationship Id="rId30" Type="http://schemas.openxmlformats.org/officeDocument/2006/relationships/font" Target="fonts/Lato-regular.fntdata"/><Relationship Id="rId11" Type="http://schemas.openxmlformats.org/officeDocument/2006/relationships/slide" Target="slides/slide4.xml"/><Relationship Id="rId33" Type="http://schemas.openxmlformats.org/officeDocument/2006/relationships/font" Target="fonts/Lato-boldItalic.fntdata"/><Relationship Id="rId10" Type="http://schemas.openxmlformats.org/officeDocument/2006/relationships/slide" Target="slides/slide3.xml"/><Relationship Id="rId32" Type="http://schemas.openxmlformats.org/officeDocument/2006/relationships/font" Target="fonts/Lato-italic.fntdata"/><Relationship Id="rId13" Type="http://schemas.openxmlformats.org/officeDocument/2006/relationships/slide" Target="slides/slide6.xml"/><Relationship Id="rId35" Type="http://schemas.openxmlformats.org/officeDocument/2006/relationships/font" Target="fonts/LatoBlack-boldItalic.fntdata"/><Relationship Id="rId12" Type="http://schemas.openxmlformats.org/officeDocument/2006/relationships/slide" Target="slides/slide5.xml"/><Relationship Id="rId34" Type="http://schemas.openxmlformats.org/officeDocument/2006/relationships/font" Target="fonts/LatoBlack-bold.fntdata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36" Type="http://customschemas.google.com/relationships/presentationmetadata" Target="meta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>
              <a:solidFill>
                <a:srgbClr val="2C2A29"/>
              </a:solidFill>
              <a:highlight>
                <a:srgbClr val="F4F4F4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>
              <a:solidFill>
                <a:srgbClr val="2C2A29"/>
              </a:solidFill>
              <a:highlight>
                <a:srgbClr val="F4F4F4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2" name="Google Shape;2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5d4aa80727_0_1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g15d4aa8072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5d4aa80727_0_1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9" name="Google Shape;299;g15d4aa8072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d4aa80727_0_3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g15d4aa80727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834f0e66c6_0_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1834f0e66c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1834f0e66c6_0_1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6" name="Google Shape;376;g1834f0e66c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1834f0e66c6_0_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g1834f0e66c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2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b="1" sz="1200">
              <a:solidFill>
                <a:schemeClr val="dk1"/>
              </a:solidFill>
              <a:highlight>
                <a:srgbClr val="FFF2CC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rgbClr val="1A0D1A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6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94359e96e3_2_73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194359e96e3_2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/>
          <p:nvPr/>
        </p:nvSpPr>
        <p:spPr>
          <a:xfrm>
            <a:off x="0" y="3399750"/>
            <a:ext cx="9144000" cy="361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26"/>
          <p:cNvSpPr txBox="1"/>
          <p:nvPr>
            <p:ph idx="12" type="sldNum"/>
          </p:nvPr>
        </p:nvSpPr>
        <p:spPr>
          <a:xfrm>
            <a:off x="3192201" y="6319225"/>
            <a:ext cx="5752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6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15" name="Google Shape;15;p26"/>
          <p:cNvSpPr/>
          <p:nvPr/>
        </p:nvSpPr>
        <p:spPr>
          <a:xfrm>
            <a:off x="0" y="-115350"/>
            <a:ext cx="9144000" cy="3515100"/>
          </a:xfrm>
          <a:prstGeom prst="rect">
            <a:avLst/>
          </a:prstGeom>
          <a:solidFill>
            <a:srgbClr val="520C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6"/>
          <p:cNvSpPr txBox="1"/>
          <p:nvPr>
            <p:ph idx="1" type="subTitle"/>
          </p:nvPr>
        </p:nvSpPr>
        <p:spPr>
          <a:xfrm>
            <a:off x="311750" y="283425"/>
            <a:ext cx="8520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ABA"/>
              </a:buClr>
              <a:buSzPts val="2000"/>
              <a:buFont typeface="Lato Black"/>
              <a:buNone/>
              <a:defRPr sz="2000">
                <a:solidFill>
                  <a:srgbClr val="FFEABA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6"/>
          <p:cNvSpPr txBox="1"/>
          <p:nvPr>
            <p:ph type="title"/>
          </p:nvPr>
        </p:nvSpPr>
        <p:spPr>
          <a:xfrm>
            <a:off x="311700" y="770525"/>
            <a:ext cx="85206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2886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9" name="Google Shape;69;p35"/>
          <p:cNvSpPr txBox="1"/>
          <p:nvPr>
            <p:ph idx="1" type="body"/>
          </p:nvPr>
        </p:nvSpPr>
        <p:spPr>
          <a:xfrm>
            <a:off x="311700" y="18414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0" name="Google Shape;70;p35"/>
          <p:cNvSpPr txBox="1"/>
          <p:nvPr>
            <p:ph idx="2" type="body"/>
          </p:nvPr>
        </p:nvSpPr>
        <p:spPr>
          <a:xfrm>
            <a:off x="4832400" y="18414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35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 Learning Module 4 of 5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36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6"/>
          <p:cNvSpPr/>
          <p:nvPr>
            <p:ph idx="2" type="pic"/>
          </p:nvPr>
        </p:nvSpPr>
        <p:spPr>
          <a:xfrm>
            <a:off x="338200" y="1671775"/>
            <a:ext cx="2346900" cy="234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36"/>
          <p:cNvSpPr/>
          <p:nvPr>
            <p:ph idx="3" type="pic"/>
          </p:nvPr>
        </p:nvSpPr>
        <p:spPr>
          <a:xfrm>
            <a:off x="3398550" y="1671775"/>
            <a:ext cx="2346900" cy="234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36"/>
          <p:cNvSpPr/>
          <p:nvPr>
            <p:ph idx="4" type="pic"/>
          </p:nvPr>
        </p:nvSpPr>
        <p:spPr>
          <a:xfrm>
            <a:off x="6458900" y="1671775"/>
            <a:ext cx="2346900" cy="234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36"/>
          <p:cNvSpPr txBox="1"/>
          <p:nvPr>
            <p:ph idx="1" type="subTitle"/>
          </p:nvPr>
        </p:nvSpPr>
        <p:spPr>
          <a:xfrm>
            <a:off x="262000" y="4224250"/>
            <a:ext cx="23469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6"/>
          <p:cNvSpPr txBox="1"/>
          <p:nvPr>
            <p:ph idx="5" type="subTitle"/>
          </p:nvPr>
        </p:nvSpPr>
        <p:spPr>
          <a:xfrm>
            <a:off x="3436275" y="4224250"/>
            <a:ext cx="23091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6"/>
          <p:cNvSpPr txBox="1"/>
          <p:nvPr>
            <p:ph idx="6" type="subTitle"/>
          </p:nvPr>
        </p:nvSpPr>
        <p:spPr>
          <a:xfrm>
            <a:off x="6458900" y="4224250"/>
            <a:ext cx="23469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7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 b="0" i="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7"/>
          <p:cNvSpPr txBox="1"/>
          <p:nvPr>
            <p:ph type="title"/>
          </p:nvPr>
        </p:nvSpPr>
        <p:spPr>
          <a:xfrm>
            <a:off x="490250" y="2171700"/>
            <a:ext cx="8071800" cy="20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37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37"/>
          <p:cNvSpPr txBox="1"/>
          <p:nvPr>
            <p:ph idx="1" type="subTitle"/>
          </p:nvPr>
        </p:nvSpPr>
        <p:spPr>
          <a:xfrm>
            <a:off x="262000" y="304800"/>
            <a:ext cx="2346900" cy="1746300"/>
          </a:xfrm>
          <a:prstGeom prst="rect">
            <a:avLst/>
          </a:prstGeom>
          <a:solidFill>
            <a:srgbClr val="ECA400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2" type="subTitle"/>
          </p:nvPr>
        </p:nvSpPr>
        <p:spPr>
          <a:xfrm>
            <a:off x="3398550" y="304800"/>
            <a:ext cx="2346900" cy="1746300"/>
          </a:xfrm>
          <a:prstGeom prst="rect">
            <a:avLst/>
          </a:prstGeom>
          <a:solidFill>
            <a:srgbClr val="BD1034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3" type="subTitle"/>
          </p:nvPr>
        </p:nvSpPr>
        <p:spPr>
          <a:xfrm>
            <a:off x="6485400" y="304800"/>
            <a:ext cx="2346900" cy="1746300"/>
          </a:xfrm>
          <a:prstGeom prst="rect">
            <a:avLst/>
          </a:prstGeom>
          <a:solidFill>
            <a:srgbClr val="005596">
              <a:alpha val="18823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 Black"/>
              <a:buNone/>
              <a:defRPr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7"/>
          <p:cNvSpPr txBox="1"/>
          <p:nvPr>
            <p:ph idx="4" type="subTitle"/>
          </p:nvPr>
        </p:nvSpPr>
        <p:spPr>
          <a:xfrm>
            <a:off x="262000" y="4324000"/>
            <a:ext cx="2346900" cy="1746300"/>
          </a:xfrm>
          <a:prstGeom prst="rect">
            <a:avLst/>
          </a:prstGeom>
          <a:solidFill>
            <a:srgbClr val="820263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37"/>
          <p:cNvSpPr txBox="1"/>
          <p:nvPr>
            <p:ph idx="5" type="subTitle"/>
          </p:nvPr>
        </p:nvSpPr>
        <p:spPr>
          <a:xfrm>
            <a:off x="3398550" y="4324000"/>
            <a:ext cx="2346900" cy="17463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7"/>
          <p:cNvSpPr txBox="1"/>
          <p:nvPr>
            <p:ph idx="6" type="subTitle"/>
          </p:nvPr>
        </p:nvSpPr>
        <p:spPr>
          <a:xfrm>
            <a:off x="6485400" y="4324000"/>
            <a:ext cx="2346900" cy="17463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ato Black"/>
              <a:buNone/>
              <a:defRPr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7"/>
          <p:cNvSpPr txBox="1"/>
          <p:nvPr>
            <p:ph idx="7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</a:t>
            </a:r>
            <a:r>
              <a:rPr lang="en"/>
              <a:t>I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94359e96e3_2_6"/>
          <p:cNvSpPr/>
          <p:nvPr/>
        </p:nvSpPr>
        <p:spPr>
          <a:xfrm>
            <a:off x="0" y="3399750"/>
            <a:ext cx="9144000" cy="3610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194359e96e3_2_6"/>
          <p:cNvSpPr txBox="1"/>
          <p:nvPr>
            <p:ph idx="12" type="sldNum"/>
          </p:nvPr>
        </p:nvSpPr>
        <p:spPr>
          <a:xfrm>
            <a:off x="3192201" y="6319225"/>
            <a:ext cx="5752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g194359e96e3_2_6"/>
          <p:cNvSpPr txBox="1"/>
          <p:nvPr>
            <p:ph idx="2" type="sldNum"/>
          </p:nvPr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103" name="Google Shape;103;g194359e96e3_2_6"/>
          <p:cNvSpPr/>
          <p:nvPr/>
        </p:nvSpPr>
        <p:spPr>
          <a:xfrm>
            <a:off x="0" y="-115350"/>
            <a:ext cx="9144000" cy="3515100"/>
          </a:xfrm>
          <a:prstGeom prst="rect">
            <a:avLst/>
          </a:prstGeom>
          <a:solidFill>
            <a:srgbClr val="520C5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94359e96e3_2_6"/>
          <p:cNvSpPr txBox="1"/>
          <p:nvPr>
            <p:ph idx="1" type="subTitle"/>
          </p:nvPr>
        </p:nvSpPr>
        <p:spPr>
          <a:xfrm>
            <a:off x="311750" y="283425"/>
            <a:ext cx="8520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EABA"/>
              </a:buClr>
              <a:buSzPts val="2000"/>
              <a:buFont typeface="Lato Black"/>
              <a:buNone/>
              <a:defRPr sz="2000">
                <a:solidFill>
                  <a:srgbClr val="FFEABA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194359e96e3_2_6"/>
          <p:cNvSpPr txBox="1"/>
          <p:nvPr>
            <p:ph type="title"/>
          </p:nvPr>
        </p:nvSpPr>
        <p:spPr>
          <a:xfrm>
            <a:off x="311700" y="770525"/>
            <a:ext cx="85206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  <p15:guide id="2" pos="2886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4359e96e3_2_13"/>
          <p:cNvSpPr/>
          <p:nvPr/>
        </p:nvSpPr>
        <p:spPr>
          <a:xfrm>
            <a:off x="2100" y="-175"/>
            <a:ext cx="4572000" cy="63195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194359e96e3_2_13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09" name="Google Shape;109;g194359e96e3_2_13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10" name="Google Shape;110;g194359e96e3_2_13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g194359e96e3_2_13"/>
          <p:cNvSpPr txBox="1"/>
          <p:nvPr>
            <p:ph idx="2" type="sldNum"/>
          </p:nvPr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  <p:sp>
        <p:nvSpPr>
          <p:cNvPr id="112" name="Google Shape;112;g194359e96e3_2_13"/>
          <p:cNvSpPr/>
          <p:nvPr>
            <p:ph idx="3" type="pic"/>
          </p:nvPr>
        </p:nvSpPr>
        <p:spPr>
          <a:xfrm>
            <a:off x="4572125" y="700"/>
            <a:ext cx="4572000" cy="6319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4359e96e3_2_20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5" name="Google Shape;115;g194359e96e3_2_20"/>
          <p:cNvSpPr txBox="1"/>
          <p:nvPr>
            <p:ph idx="1" type="subTitle"/>
          </p:nvPr>
        </p:nvSpPr>
        <p:spPr>
          <a:xfrm>
            <a:off x="235500" y="2479975"/>
            <a:ext cx="3969600" cy="3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6" name="Google Shape;116;g194359e96e3_2_20"/>
          <p:cNvSpPr/>
          <p:nvPr/>
        </p:nvSpPr>
        <p:spPr>
          <a:xfrm>
            <a:off x="0" y="0"/>
            <a:ext cx="9163800" cy="21717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194359e96e3_2_20"/>
          <p:cNvSpPr txBox="1"/>
          <p:nvPr>
            <p:ph idx="2" type="subTitle"/>
          </p:nvPr>
        </p:nvSpPr>
        <p:spPr>
          <a:xfrm>
            <a:off x="4872600" y="2479975"/>
            <a:ext cx="3969600" cy="3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8" name="Google Shape;118;g194359e96e3_2_20"/>
          <p:cNvSpPr txBox="1"/>
          <p:nvPr>
            <p:ph type="title"/>
          </p:nvPr>
        </p:nvSpPr>
        <p:spPr>
          <a:xfrm>
            <a:off x="357000" y="375125"/>
            <a:ext cx="4844100" cy="1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1"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9" name="Google Shape;119;g194359e96e3_2_20"/>
          <p:cNvSpPr txBox="1"/>
          <p:nvPr>
            <p:ph idx="3" type="sldNum"/>
          </p:nvPr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94359e96e3_2_27"/>
          <p:cNvSpPr/>
          <p:nvPr/>
        </p:nvSpPr>
        <p:spPr>
          <a:xfrm>
            <a:off x="0" y="0"/>
            <a:ext cx="9163800" cy="16422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94359e96e3_2_27"/>
          <p:cNvSpPr/>
          <p:nvPr>
            <p:ph idx="2" type="pic"/>
          </p:nvPr>
        </p:nvSpPr>
        <p:spPr>
          <a:xfrm>
            <a:off x="4582125" y="1642200"/>
            <a:ext cx="4562100" cy="46770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g194359e96e3_2_27"/>
          <p:cNvSpPr txBox="1"/>
          <p:nvPr>
            <p:ph idx="1" type="body"/>
          </p:nvPr>
        </p:nvSpPr>
        <p:spPr>
          <a:xfrm>
            <a:off x="235500" y="1841425"/>
            <a:ext cx="8596800" cy="29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4" name="Google Shape;124;g194359e96e3_2_27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g194359e96e3_2_27"/>
          <p:cNvSpPr txBox="1"/>
          <p:nvPr>
            <p:ph idx="3" type="sldNum"/>
          </p:nvPr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  <p:sp>
        <p:nvSpPr>
          <p:cNvPr id="126" name="Google Shape;126;g194359e96e3_2_27"/>
          <p:cNvSpPr txBox="1"/>
          <p:nvPr>
            <p:ph type="title"/>
          </p:nvPr>
        </p:nvSpPr>
        <p:spPr>
          <a:xfrm>
            <a:off x="357000" y="451325"/>
            <a:ext cx="78297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1"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94359e96e3_2_34"/>
          <p:cNvSpPr/>
          <p:nvPr/>
        </p:nvSpPr>
        <p:spPr>
          <a:xfrm>
            <a:off x="4572000" y="-175"/>
            <a:ext cx="4572000" cy="6319500"/>
          </a:xfrm>
          <a:prstGeom prst="rect">
            <a:avLst/>
          </a:prstGeom>
          <a:solidFill>
            <a:srgbClr val="FFEAB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g194359e96e3_2_34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0" name="Google Shape;130;g194359e96e3_2_34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1" name="Google Shape;131;g194359e96e3_2_34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2" name="Google Shape;132;g194359e96e3_2_34"/>
          <p:cNvSpPr txBox="1"/>
          <p:nvPr>
            <p:ph idx="2" type="sldNum"/>
          </p:nvPr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94359e96e3_2_40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5" name="Google Shape;135;g194359e96e3_2_40"/>
          <p:cNvSpPr/>
          <p:nvPr/>
        </p:nvSpPr>
        <p:spPr>
          <a:xfrm>
            <a:off x="4562100" y="1642150"/>
            <a:ext cx="4581900" cy="4724400"/>
          </a:xfrm>
          <a:prstGeom prst="rect">
            <a:avLst/>
          </a:prstGeom>
          <a:solidFill>
            <a:srgbClr val="005596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194359e96e3_2_40"/>
          <p:cNvSpPr/>
          <p:nvPr/>
        </p:nvSpPr>
        <p:spPr>
          <a:xfrm>
            <a:off x="0" y="0"/>
            <a:ext cx="9163800" cy="16422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194359e96e3_2_40"/>
          <p:cNvSpPr txBox="1"/>
          <p:nvPr>
            <p:ph idx="1" type="subTitle"/>
          </p:nvPr>
        </p:nvSpPr>
        <p:spPr>
          <a:xfrm>
            <a:off x="4896025" y="2123500"/>
            <a:ext cx="35298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194359e96e3_2_40"/>
          <p:cNvSpPr txBox="1"/>
          <p:nvPr>
            <p:ph type="title"/>
          </p:nvPr>
        </p:nvSpPr>
        <p:spPr>
          <a:xfrm>
            <a:off x="357000" y="451325"/>
            <a:ext cx="78297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1"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g194359e96e3_2_40"/>
          <p:cNvSpPr txBox="1"/>
          <p:nvPr>
            <p:ph idx="2" type="sldNum"/>
          </p:nvPr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  <p:sp>
        <p:nvSpPr>
          <p:cNvPr id="140" name="Google Shape;140;g194359e96e3_2_40"/>
          <p:cNvSpPr/>
          <p:nvPr>
            <p:ph idx="3" type="pic"/>
          </p:nvPr>
        </p:nvSpPr>
        <p:spPr>
          <a:xfrm>
            <a:off x="0" y="1642200"/>
            <a:ext cx="4562100" cy="4724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94359e96e3_2_48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3" name="Google Shape;143;g194359e96e3_2_48"/>
          <p:cNvSpPr txBox="1"/>
          <p:nvPr>
            <p:ph idx="1" type="body"/>
          </p:nvPr>
        </p:nvSpPr>
        <p:spPr>
          <a:xfrm>
            <a:off x="311700" y="18414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4" name="Google Shape;144;g194359e96e3_2_48"/>
          <p:cNvSpPr txBox="1"/>
          <p:nvPr>
            <p:ph idx="2" type="body"/>
          </p:nvPr>
        </p:nvSpPr>
        <p:spPr>
          <a:xfrm>
            <a:off x="4832400" y="18414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5" name="Google Shape;145;g194359e96e3_2_48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6" name="Google Shape;146;g194359e96e3_2_48"/>
          <p:cNvSpPr txBox="1"/>
          <p:nvPr>
            <p:ph idx="3" type="sldNum"/>
          </p:nvPr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7"/>
          <p:cNvSpPr txBox="1"/>
          <p:nvPr>
            <p:ph type="title"/>
          </p:nvPr>
        </p:nvSpPr>
        <p:spPr>
          <a:xfrm>
            <a:off x="311700" y="5171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2" type="sldNum"/>
          </p:nvPr>
        </p:nvSpPr>
        <p:spPr>
          <a:xfrm>
            <a:off x="567839" y="6319233"/>
            <a:ext cx="83769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94359e96e3_2_54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9" name="Google Shape;149;g194359e96e3_2_54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0" name="Google Shape;150;g194359e96e3_2_54"/>
          <p:cNvSpPr/>
          <p:nvPr>
            <p:ph idx="2" type="pic"/>
          </p:nvPr>
        </p:nvSpPr>
        <p:spPr>
          <a:xfrm>
            <a:off x="338200" y="1671775"/>
            <a:ext cx="2346900" cy="234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1" name="Google Shape;151;g194359e96e3_2_54"/>
          <p:cNvSpPr/>
          <p:nvPr>
            <p:ph idx="3" type="pic"/>
          </p:nvPr>
        </p:nvSpPr>
        <p:spPr>
          <a:xfrm>
            <a:off x="3398550" y="1671775"/>
            <a:ext cx="2346900" cy="234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194359e96e3_2_54"/>
          <p:cNvSpPr/>
          <p:nvPr>
            <p:ph idx="4" type="pic"/>
          </p:nvPr>
        </p:nvSpPr>
        <p:spPr>
          <a:xfrm>
            <a:off x="6458900" y="1671775"/>
            <a:ext cx="2346900" cy="23469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194359e96e3_2_54"/>
          <p:cNvSpPr txBox="1"/>
          <p:nvPr>
            <p:ph idx="1" type="subTitle"/>
          </p:nvPr>
        </p:nvSpPr>
        <p:spPr>
          <a:xfrm>
            <a:off x="262000" y="4224250"/>
            <a:ext cx="23469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194359e96e3_2_54"/>
          <p:cNvSpPr txBox="1"/>
          <p:nvPr>
            <p:ph idx="5" type="subTitle"/>
          </p:nvPr>
        </p:nvSpPr>
        <p:spPr>
          <a:xfrm>
            <a:off x="3436275" y="4224250"/>
            <a:ext cx="2309100" cy="16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194359e96e3_2_54"/>
          <p:cNvSpPr txBox="1"/>
          <p:nvPr>
            <p:ph idx="6" type="subTitle"/>
          </p:nvPr>
        </p:nvSpPr>
        <p:spPr>
          <a:xfrm>
            <a:off x="6458900" y="4224250"/>
            <a:ext cx="2346900" cy="17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g194359e96e3_2_54"/>
          <p:cNvSpPr txBox="1"/>
          <p:nvPr>
            <p:ph idx="7" type="sldNum"/>
          </p:nvPr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94359e96e3_2_64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12000"/>
              <a:buNone/>
              <a:defRPr sz="12000">
                <a:solidFill>
                  <a:srgbClr val="00559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9" name="Google Shape;159;g194359e96e3_2_64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0" name="Google Shape;160;g194359e96e3_2_64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g194359e96e3_2_64"/>
          <p:cNvSpPr txBox="1"/>
          <p:nvPr>
            <p:ph idx="2" type="sldNum"/>
          </p:nvPr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005596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94359e96e3_2_69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g194359e96e3_2_69"/>
          <p:cNvSpPr txBox="1"/>
          <p:nvPr>
            <p:ph idx="1" type="body"/>
          </p:nvPr>
        </p:nvSpPr>
        <p:spPr>
          <a:xfrm>
            <a:off x="311700" y="3025642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5" name="Google Shape;165;g194359e96e3_2_69"/>
          <p:cNvSpPr txBox="1"/>
          <p:nvPr>
            <p:ph idx="2" type="sldNum"/>
          </p:nvPr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8"/>
          <p:cNvSpPr/>
          <p:nvPr/>
        </p:nvSpPr>
        <p:spPr>
          <a:xfrm>
            <a:off x="2100" y="-175"/>
            <a:ext cx="4572000" cy="63699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8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5" name="Google Shape;25;p2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6" name="Google Shape;26;p28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28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" name="Google Shape;28;p28"/>
          <p:cNvSpPr/>
          <p:nvPr>
            <p:ph idx="3" type="pic"/>
          </p:nvPr>
        </p:nvSpPr>
        <p:spPr>
          <a:xfrm>
            <a:off x="4572125" y="700"/>
            <a:ext cx="4572000" cy="6369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9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29"/>
          <p:cNvSpPr txBox="1"/>
          <p:nvPr>
            <p:ph idx="1" type="subTitle"/>
          </p:nvPr>
        </p:nvSpPr>
        <p:spPr>
          <a:xfrm>
            <a:off x="235500" y="2479975"/>
            <a:ext cx="3969600" cy="3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2" name="Google Shape;32;p29"/>
          <p:cNvSpPr/>
          <p:nvPr/>
        </p:nvSpPr>
        <p:spPr>
          <a:xfrm>
            <a:off x="0" y="0"/>
            <a:ext cx="9163800" cy="21717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9"/>
          <p:cNvSpPr txBox="1"/>
          <p:nvPr>
            <p:ph idx="2" type="subTitle"/>
          </p:nvPr>
        </p:nvSpPr>
        <p:spPr>
          <a:xfrm>
            <a:off x="4872600" y="2479975"/>
            <a:ext cx="3969600" cy="3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4" name="Google Shape;34;p29"/>
          <p:cNvSpPr txBox="1"/>
          <p:nvPr>
            <p:ph type="title"/>
          </p:nvPr>
        </p:nvSpPr>
        <p:spPr>
          <a:xfrm>
            <a:off x="357000" y="375125"/>
            <a:ext cx="4844100" cy="1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1"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29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DEL Learning Module 4 of 5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0"/>
          <p:cNvSpPr/>
          <p:nvPr/>
        </p:nvSpPr>
        <p:spPr>
          <a:xfrm>
            <a:off x="0" y="0"/>
            <a:ext cx="9163800" cy="16422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0"/>
          <p:cNvSpPr/>
          <p:nvPr>
            <p:ph idx="2" type="pic"/>
          </p:nvPr>
        </p:nvSpPr>
        <p:spPr>
          <a:xfrm>
            <a:off x="4582125" y="1642200"/>
            <a:ext cx="4562100" cy="47244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30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1"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" type="body"/>
          </p:nvPr>
        </p:nvSpPr>
        <p:spPr>
          <a:xfrm>
            <a:off x="235500" y="1841425"/>
            <a:ext cx="8596800" cy="290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30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2" name="Google Shape;42;p30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</a:t>
            </a:r>
            <a:r>
              <a:rPr lang="en"/>
              <a:t>I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596"/>
              </a:buClr>
              <a:buSzPts val="12000"/>
              <a:buNone/>
              <a:defRPr sz="12000">
                <a:solidFill>
                  <a:srgbClr val="00559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5" name="Google Shape;45;p3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31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31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 b="0" i="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005596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2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32"/>
          <p:cNvSpPr txBox="1"/>
          <p:nvPr>
            <p:ph idx="1" type="body"/>
          </p:nvPr>
        </p:nvSpPr>
        <p:spPr>
          <a:xfrm>
            <a:off x="311700" y="3025642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1" name="Google Shape;51;p32"/>
          <p:cNvSpPr txBox="1"/>
          <p:nvPr>
            <p:ph idx="2" type="subTitle"/>
          </p:nvPr>
        </p:nvSpPr>
        <p:spPr>
          <a:xfrm>
            <a:off x="298325" y="5802050"/>
            <a:ext cx="4121700" cy="5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  <a:defRPr b="1" sz="1700">
                <a:solidFill>
                  <a:schemeClr val="lt1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</a:t>
            </a:r>
            <a:r>
              <a:rPr lang="en"/>
              <a:t>I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3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33"/>
          <p:cNvSpPr/>
          <p:nvPr/>
        </p:nvSpPr>
        <p:spPr>
          <a:xfrm>
            <a:off x="125" y="1642150"/>
            <a:ext cx="9144000" cy="4724400"/>
          </a:xfrm>
          <a:prstGeom prst="rect">
            <a:avLst/>
          </a:prstGeom>
          <a:solidFill>
            <a:srgbClr val="005596">
              <a:alpha val="18823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3"/>
          <p:cNvSpPr/>
          <p:nvPr/>
        </p:nvSpPr>
        <p:spPr>
          <a:xfrm>
            <a:off x="0" y="0"/>
            <a:ext cx="9163800" cy="16422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3"/>
          <p:cNvSpPr txBox="1"/>
          <p:nvPr>
            <p:ph idx="1" type="subTitle"/>
          </p:nvPr>
        </p:nvSpPr>
        <p:spPr>
          <a:xfrm>
            <a:off x="4896025" y="2123500"/>
            <a:ext cx="35298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3"/>
          <p:cNvSpPr txBox="1"/>
          <p:nvPr>
            <p:ph type="title"/>
          </p:nvPr>
        </p:nvSpPr>
        <p:spPr>
          <a:xfrm>
            <a:off x="357000" y="375125"/>
            <a:ext cx="78297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1"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9" name="Google Shape;59;p33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 b="0" i="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0" name="Google Shape;60;p33"/>
          <p:cNvSpPr/>
          <p:nvPr>
            <p:ph idx="3" type="pic"/>
          </p:nvPr>
        </p:nvSpPr>
        <p:spPr>
          <a:xfrm>
            <a:off x="0" y="1642200"/>
            <a:ext cx="4562100" cy="4677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4"/>
          <p:cNvSpPr/>
          <p:nvPr/>
        </p:nvSpPr>
        <p:spPr>
          <a:xfrm>
            <a:off x="75" y="-175"/>
            <a:ext cx="9144000" cy="6319500"/>
          </a:xfrm>
          <a:prstGeom prst="rect">
            <a:avLst/>
          </a:prstGeom>
          <a:solidFill>
            <a:srgbClr val="FFEED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4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4" name="Google Shape;64;p34"/>
          <p:cNvSpPr txBox="1"/>
          <p:nvPr>
            <p:ph idx="1" type="subTitle"/>
          </p:nvPr>
        </p:nvSpPr>
        <p:spPr>
          <a:xfrm>
            <a:off x="4787100" y="737699"/>
            <a:ext cx="4045200" cy="558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  <a:defRPr sz="28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lphaLcPeriod"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LcPeriod"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lphaLcPeriod"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LcPeriod"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rabicPeriod"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alphaLcPeriod"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AutoNum type="romanLcPeriod"/>
              <a:defRPr sz="2100"/>
            </a:lvl9pPr>
          </a:lstStyle>
          <a:p/>
        </p:txBody>
      </p:sp>
      <p:sp>
        <p:nvSpPr>
          <p:cNvPr id="65" name="Google Shape;65;p34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34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 b="0" i="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/>
          <p:nvPr/>
        </p:nvSpPr>
        <p:spPr>
          <a:xfrm>
            <a:off x="-20400" y="6319225"/>
            <a:ext cx="9189600" cy="6405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5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ato"/>
              <a:buNone/>
              <a:defRPr b="0" i="0" sz="4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5"/>
          <p:cNvSpPr txBox="1"/>
          <p:nvPr>
            <p:ph idx="1" type="body"/>
          </p:nvPr>
        </p:nvSpPr>
        <p:spPr>
          <a:xfrm>
            <a:off x="235500" y="1841425"/>
            <a:ext cx="8596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League of Women Voters of Pennsylvania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25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</a:t>
            </a:r>
            <a:r>
              <a:rPr lang="en"/>
              <a:t>I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EA4335"/>
          </p15:clr>
        </p15:guide>
        <p15:guide id="2" orient="horz" pos="3981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pos="5564">
          <p15:clr>
            <a:srgbClr val="EA4335"/>
          </p15:clr>
        </p15:guide>
        <p15:guide id="5" pos="196">
          <p15:clr>
            <a:srgbClr val="EA4335"/>
          </p15:clr>
        </p15:guide>
        <p15:guide id="6" orient="horz" pos="1368">
          <p15:clr>
            <a:srgbClr val="EA4335"/>
          </p15:clr>
        </p15:guide>
        <p15:guide id="7" orient="horz" pos="1034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94359e96e3_2_0"/>
          <p:cNvSpPr/>
          <p:nvPr/>
        </p:nvSpPr>
        <p:spPr>
          <a:xfrm>
            <a:off x="0" y="6319225"/>
            <a:ext cx="9184800" cy="6405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94359e96e3_2_0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Lato"/>
              <a:buNone/>
              <a:defRPr b="0" i="0" sz="4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g194359e96e3_2_0"/>
          <p:cNvSpPr txBox="1"/>
          <p:nvPr>
            <p:ph idx="1" type="body"/>
          </p:nvPr>
        </p:nvSpPr>
        <p:spPr>
          <a:xfrm>
            <a:off x="235500" y="1841425"/>
            <a:ext cx="85968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b="0" i="0" sz="18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 b="0" i="0" sz="14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97" name="Google Shape;97;g194359e96e3_2_0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League of Women Voters of Pennsylvania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g194359e96e3_2_0"/>
          <p:cNvSpPr txBox="1"/>
          <p:nvPr>
            <p:ph idx="2" type="sldNum"/>
          </p:nvPr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  <a:defRPr b="0" i="0" sz="23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0">
          <p15:clr>
            <a:srgbClr val="EA4335"/>
          </p15:clr>
        </p15:guide>
        <p15:guide id="2" orient="horz" pos="2160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pos="5564">
          <p15:clr>
            <a:srgbClr val="EA4335"/>
          </p15:clr>
        </p15:guide>
        <p15:guide id="5" pos="196">
          <p15:clr>
            <a:srgbClr val="EA4335"/>
          </p15:clr>
        </p15:guide>
        <p15:guide id="6" orient="horz" pos="1368">
          <p15:clr>
            <a:srgbClr val="EA4335"/>
          </p15:clr>
        </p15:guide>
        <p15:guide id="7" orient="horz" pos="1034">
          <p15:clr>
            <a:srgbClr val="EA4335"/>
          </p15:clr>
        </p15:guide>
        <p15:guide id="8" orient="horz" pos="398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lwv.org/league-management/policies-guidelines/transformation-roadmap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hyperlink" Target="https://www.merriam-webster.com/dictionary/culture" TargetMode="External"/><Relationship Id="rId5" Type="http://schemas.openxmlformats.org/officeDocument/2006/relationships/hyperlink" Target="https://www.flickr.com/photos/48600085265@N01/9175661" TargetMode="External"/><Relationship Id="rId6" Type="http://schemas.openxmlformats.org/officeDocument/2006/relationships/hyperlink" Target="https://www.flickr.com/photos/48600085265@N01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merriam-webster.com/dictionary/culture" TargetMode="External"/><Relationship Id="rId4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www.torbenrick.eu/blog/culture/why-is-organizational-culture-change-difficult/" TargetMode="Externa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hyperlink" Target="http://www.native-languages.org/pennsylvania.htm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hyperlink" Target="mailto:equity@palwv.org" TargetMode="External"/></Relationships>
</file>

<file path=ppt/slides/_rels/slide22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lwv.org/league-management/diversity-equity-inclusion/dei-success-stories-lwv-janesville-wi" TargetMode="External"/><Relationship Id="rId10" Type="http://schemas.openxmlformats.org/officeDocument/2006/relationships/hyperlink" Target="https://www.lwv.org/league-management/diversity-equity-inclusion/dei-success-stories-lwv-dearborndearborn-heights-mi" TargetMode="External"/><Relationship Id="rId12" Type="http://schemas.openxmlformats.org/officeDocument/2006/relationships/hyperlink" Target="https://www.youtube.com/watch?v=iPRFFUB4Lik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lwv.org/league-management/policies-guidelines/transformation-roadmap" TargetMode="External"/><Relationship Id="rId4" Type="http://schemas.openxmlformats.org/officeDocument/2006/relationships/hyperlink" Target="https://www.merriam-webster.com/dictionary/culture" TargetMode="External"/><Relationship Id="rId9" Type="http://schemas.openxmlformats.org/officeDocument/2006/relationships/hyperlink" Target="https://www.bloomberg.com/news/articles/2019-01-11/why-detroiters-didn-t-trust-city-tree-planting-efforts" TargetMode="External"/><Relationship Id="rId5" Type="http://schemas.openxmlformats.org/officeDocument/2006/relationships/hyperlink" Target="https://www.spps.org/cms/lib/MN01910242/Centricity/Domain/125/iceberg_model_3.pdf" TargetMode="External"/><Relationship Id="rId6" Type="http://schemas.openxmlformats.org/officeDocument/2006/relationships/hyperlink" Target="https://www.torbenrick.eu/blog/culture/why-is-organizational-culture-change-difficult/" TargetMode="External"/><Relationship Id="rId7" Type="http://schemas.openxmlformats.org/officeDocument/2006/relationships/hyperlink" Target="https://zoom.us/recording/play/flM2v2WkrGKipExFsEBFQUzXrTGIEEiHnHEDWDgpANI4r11OafWCRFb5vQIUiwa0" TargetMode="External"/><Relationship Id="rId8" Type="http://schemas.openxmlformats.org/officeDocument/2006/relationships/hyperlink" Target="https://youtu.be/flHGd0hjeP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 txBox="1"/>
          <p:nvPr>
            <p:ph type="title"/>
          </p:nvPr>
        </p:nvSpPr>
        <p:spPr>
          <a:xfrm>
            <a:off x="311700" y="618125"/>
            <a:ext cx="8520600" cy="8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Module 5: Integrating DEI</a:t>
            </a:r>
            <a:endParaRPr/>
          </a:p>
        </p:txBody>
      </p:sp>
      <p:sp>
        <p:nvSpPr>
          <p:cNvPr id="171" name="Google Shape;171;p1"/>
          <p:cNvSpPr txBox="1"/>
          <p:nvPr>
            <p:ph idx="12" type="sldNum"/>
          </p:nvPr>
        </p:nvSpPr>
        <p:spPr>
          <a:xfrm>
            <a:off x="3192201" y="6319225"/>
            <a:ext cx="5752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2" name="Google Shape;172;p1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TITLE</a:t>
            </a:r>
            <a:endParaRPr/>
          </a:p>
        </p:txBody>
      </p:sp>
      <p:sp>
        <p:nvSpPr>
          <p:cNvPr id="173" name="Google Shape;173;p1"/>
          <p:cNvSpPr txBox="1"/>
          <p:nvPr>
            <p:ph idx="1" type="subTitle"/>
          </p:nvPr>
        </p:nvSpPr>
        <p:spPr>
          <a:xfrm>
            <a:off x="311750" y="54825"/>
            <a:ext cx="85206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FFEABA"/>
                </a:solidFill>
                <a:latin typeface="Lato"/>
                <a:ea typeface="Lato"/>
                <a:cs typeface="Lato"/>
                <a:sym typeface="Lato"/>
              </a:rPr>
              <a:t>Diversity, Equity and Inclusion Learning Module Series   </a:t>
            </a:r>
            <a:r>
              <a:rPr b="1" lang="en" sz="2400"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" sz="2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2022</a:t>
            </a:r>
            <a:endParaRPr b="1" sz="2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2000"/>
              <a:buNone/>
            </a:pPr>
            <a:r>
              <a:t/>
            </a:r>
            <a:endParaRPr sz="2400"/>
          </a:p>
        </p:txBody>
      </p:sp>
      <p:pic>
        <p:nvPicPr>
          <p:cNvPr descr="Diversity&#10;Equity&#10;Inclusion&#10;Culture&#10;Language&#10;Work experience&#10;Generation&#10;Ability status&#10;Sexual orientation&#10;Religion &#10;Geography&#10;Political affiliation&#10;Race&#10;Thinking style&#10;Job role function&#10;Mental health&#10;Nationality&#10;Socioeconomic status&#10;Gender&#10;Marital status&#10;Native origin&#10;Physical appearance&#10;Work style&#10;Personality type&#10;Belief system&#10;Political perspective&#10;Ethnicity&#10;" id="174" name="Google Shape;174;p1" title="Word collage with the words:"/>
          <p:cNvPicPr preferRelativeResize="0"/>
          <p:nvPr/>
        </p:nvPicPr>
        <p:blipFill rotWithShape="1">
          <a:blip r:embed="rId3">
            <a:alphaModFix/>
          </a:blip>
          <a:srcRect b="5207" l="0" r="0" t="5154"/>
          <a:stretch/>
        </p:blipFill>
        <p:spPr>
          <a:xfrm>
            <a:off x="938667" y="1682924"/>
            <a:ext cx="7215082" cy="3610500"/>
          </a:xfrm>
          <a:prstGeom prst="rect">
            <a:avLst/>
          </a:prstGeom>
          <a:solidFill>
            <a:srgbClr val="93B3D7"/>
          </a:solidFill>
          <a:ln cap="flat" cmpd="sng" w="38100">
            <a:solidFill>
              <a:srgbClr val="ECA4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LWV - League of Women Voters of Pennsylvania" id="175" name="Google Shape;175;p1" title="Logo -LWV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2250" y="5623500"/>
            <a:ext cx="6603924" cy="125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9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A Roadmap towards  Culture Shift</a:t>
            </a:r>
            <a:endParaRPr/>
          </a:p>
        </p:txBody>
      </p:sp>
      <p:sp>
        <p:nvSpPr>
          <p:cNvPr id="254" name="Google Shape;254;p9"/>
          <p:cNvSpPr txBox="1"/>
          <p:nvPr>
            <p:ph idx="1" type="body"/>
          </p:nvPr>
        </p:nvSpPr>
        <p:spPr>
          <a:xfrm>
            <a:off x="311700" y="1689025"/>
            <a:ext cx="8596800" cy="45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lang="en" sz="2600">
                <a:solidFill>
                  <a:srgbClr val="520C50"/>
                </a:solidFill>
              </a:rPr>
              <a:t>In </a:t>
            </a:r>
            <a:r>
              <a:rPr b="1" lang="en" sz="2600">
                <a:solidFill>
                  <a:srgbClr val="520C50"/>
                </a:solidFill>
              </a:rPr>
              <a:t> 2017, LWVUS research concluded that we could achieve transformation and</a:t>
            </a:r>
            <a:endParaRPr b="1" sz="2600">
              <a:solidFill>
                <a:srgbClr val="520C5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b="1" i="1" lang="en" sz="2700"/>
              <a:t>“...greater mission impact with a culture shift that focused on becoming more diverse, equitable and inclusive by applying a DEI lens to the work we do and making a concentrated effort to expand our education and knowledge of DEI both as an organization and individuals”...</a:t>
            </a:r>
            <a:endParaRPr b="1" i="1" sz="2700"/>
          </a:p>
          <a:p>
            <a:pPr indent="0" lvl="0" marL="0" rtl="0" algn="l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700" u="sng">
                <a:solidFill>
                  <a:srgbClr val="520C5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LWVUS Transformation Roadmap</a:t>
            </a:r>
            <a:endParaRPr sz="2700">
              <a:solidFill>
                <a:srgbClr val="520C50"/>
              </a:solidFill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sz="2700">
              <a:solidFill>
                <a:srgbClr val="820263"/>
              </a:solidFill>
            </a:endParaRPr>
          </a:p>
        </p:txBody>
      </p:sp>
      <p:sp>
        <p:nvSpPr>
          <p:cNvPr id="255" name="Google Shape;255;p9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6" name="Google Shape;256;p9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DEI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0"/>
          <p:cNvSpPr/>
          <p:nvPr/>
        </p:nvSpPr>
        <p:spPr>
          <a:xfrm>
            <a:off x="0" y="0"/>
            <a:ext cx="9197100" cy="21612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0"/>
          <p:cNvSpPr txBox="1"/>
          <p:nvPr>
            <p:ph type="title"/>
          </p:nvPr>
        </p:nvSpPr>
        <p:spPr>
          <a:xfrm>
            <a:off x="311700" y="440983"/>
            <a:ext cx="8520600" cy="1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What is </a:t>
            </a:r>
            <a:r>
              <a:rPr lang="en"/>
              <a:t>Culture and how does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it change?</a:t>
            </a:r>
            <a:endParaRPr/>
          </a:p>
        </p:txBody>
      </p:sp>
      <p:sp>
        <p:nvSpPr>
          <p:cNvPr id="263" name="Google Shape;263;p10"/>
          <p:cNvSpPr txBox="1"/>
          <p:nvPr>
            <p:ph idx="1" type="body"/>
          </p:nvPr>
        </p:nvSpPr>
        <p:spPr>
          <a:xfrm>
            <a:off x="311700" y="2222725"/>
            <a:ext cx="4122300" cy="3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100">
                <a:solidFill>
                  <a:srgbClr val="520C50"/>
                </a:solidFill>
              </a:rPr>
              <a:t>Culture: </a:t>
            </a:r>
            <a:endParaRPr b="1" i="1" sz="3100">
              <a:solidFill>
                <a:srgbClr val="520C5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520C50"/>
                </a:solidFill>
              </a:rPr>
              <a:t>a. </a:t>
            </a:r>
            <a:r>
              <a:rPr b="1" lang="en" sz="3100">
                <a:solidFill>
                  <a:srgbClr val="520C50"/>
                </a:solidFill>
              </a:rPr>
              <a:t>The customary beliefs, social norms, and material traits of a racial, religious, or social group.</a:t>
            </a:r>
            <a:endParaRPr b="1" sz="3100">
              <a:solidFill>
                <a:srgbClr val="520C5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t/>
            </a:r>
            <a:endParaRPr b="1" sz="3100"/>
          </a:p>
        </p:txBody>
      </p:sp>
      <p:sp>
        <p:nvSpPr>
          <p:cNvPr id="264" name="Google Shape;264;p10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5" name="Google Shape;265;p10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DEI</a:t>
            </a:r>
            <a:endParaRPr/>
          </a:p>
        </p:txBody>
      </p:sp>
      <p:pic>
        <p:nvPicPr>
          <p:cNvPr descr="City sidewalk crowded with people of different genders, ethnicities, age" id="266" name="Google Shape;266;p10" title="Crowded city sidewalk"/>
          <p:cNvPicPr preferRelativeResize="0"/>
          <p:nvPr/>
        </p:nvPicPr>
        <p:blipFill rotWithShape="1">
          <a:blip r:embed="rId3">
            <a:alphaModFix/>
          </a:blip>
          <a:srcRect b="159" l="0" r="0" t="149"/>
          <a:stretch/>
        </p:blipFill>
        <p:spPr>
          <a:xfrm>
            <a:off x="4363572" y="1750900"/>
            <a:ext cx="4494428" cy="2990850"/>
          </a:xfrm>
          <a:prstGeom prst="rect">
            <a:avLst/>
          </a:prstGeom>
          <a:noFill/>
          <a:ln cap="flat" cmpd="sng" w="38100">
            <a:solidFill>
              <a:srgbClr val="ECA4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67" name="Google Shape;267;p10"/>
          <p:cNvSpPr txBox="1"/>
          <p:nvPr/>
        </p:nvSpPr>
        <p:spPr>
          <a:xfrm>
            <a:off x="108575" y="5535200"/>
            <a:ext cx="4656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800" u="none" cap="none" strike="noStrike">
                <a:solidFill>
                  <a:srgbClr val="0563C1"/>
                </a:solidFill>
                <a:latin typeface="Lato"/>
                <a:ea typeface="Lato"/>
                <a:cs typeface="Lato"/>
                <a:sym typeface="Lato"/>
              </a:rPr>
              <a:t>Source:</a:t>
            </a:r>
            <a:r>
              <a:rPr b="1" i="0" lang="en" sz="3100" u="none" cap="none" strike="noStrike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" sz="2600" u="sng" cap="none" strike="noStrike">
                <a:solidFill>
                  <a:srgbClr val="0563C1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merriam webster</a:t>
            </a:r>
            <a:endParaRPr b="0" i="0" sz="1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8" name="Google Shape;268;p10"/>
          <p:cNvSpPr txBox="1"/>
          <p:nvPr/>
        </p:nvSpPr>
        <p:spPr>
          <a:xfrm>
            <a:off x="4287375" y="4916400"/>
            <a:ext cx="4656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30272E"/>
                </a:solidFill>
              </a:rPr>
              <a:t>Photo: "</a:t>
            </a:r>
            <a:r>
              <a:rPr lang="en" sz="1500" u="sng">
                <a:solidFill>
                  <a:schemeClr val="hlink"/>
                </a:solidFill>
                <a:hlinkClick r:id="rId5"/>
              </a:rPr>
              <a:t>Crowded Sidewalks</a:t>
            </a:r>
            <a:r>
              <a:rPr lang="en" sz="1500">
                <a:solidFill>
                  <a:srgbClr val="30272E"/>
                </a:solidFill>
              </a:rPr>
              <a:t>" by </a:t>
            </a:r>
            <a:r>
              <a:rPr lang="en" sz="1500" u="sng">
                <a:solidFill>
                  <a:schemeClr val="hlink"/>
                </a:solidFill>
                <a:hlinkClick r:id="rId6"/>
              </a:rPr>
              <a:t>brianteutsch</a:t>
            </a:r>
            <a:r>
              <a:rPr lang="en" sz="1500">
                <a:solidFill>
                  <a:srgbClr val="30272E"/>
                </a:solidFill>
              </a:rPr>
              <a:t> </a:t>
            </a:r>
            <a:endParaRPr sz="15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1"/>
          <p:cNvSpPr txBox="1"/>
          <p:nvPr>
            <p:ph idx="1" type="body"/>
          </p:nvPr>
        </p:nvSpPr>
        <p:spPr>
          <a:xfrm>
            <a:off x="311700" y="2243425"/>
            <a:ext cx="4400400" cy="37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3100">
                <a:solidFill>
                  <a:srgbClr val="520C50"/>
                </a:solidFill>
                <a:highlight>
                  <a:schemeClr val="lt1"/>
                </a:highlight>
              </a:rPr>
              <a:t>Culture:</a:t>
            </a:r>
            <a:endParaRPr b="1" i="1" sz="3100">
              <a:solidFill>
                <a:srgbClr val="520C5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520C50"/>
                </a:solidFill>
                <a:highlight>
                  <a:schemeClr val="lt1"/>
                </a:highlight>
              </a:rPr>
              <a:t>b. </a:t>
            </a:r>
            <a:r>
              <a:rPr b="1" lang="en" sz="3100">
                <a:solidFill>
                  <a:srgbClr val="520C50"/>
                </a:solidFill>
                <a:highlight>
                  <a:schemeClr val="lt1"/>
                </a:highlight>
              </a:rPr>
              <a:t>The set of shared attitudes, values, </a:t>
            </a:r>
            <a:endParaRPr b="1" sz="3100">
              <a:solidFill>
                <a:srgbClr val="520C5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520C50"/>
                </a:solidFill>
                <a:highlight>
                  <a:schemeClr val="lt1"/>
                </a:highlight>
              </a:rPr>
              <a:t>goals, and practices that characterize </a:t>
            </a:r>
            <a:endParaRPr b="1" sz="3100">
              <a:solidFill>
                <a:srgbClr val="520C50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00">
                <a:solidFill>
                  <a:srgbClr val="520C50"/>
                </a:solidFill>
                <a:highlight>
                  <a:schemeClr val="lt1"/>
                </a:highlight>
              </a:rPr>
              <a:t>an institution or organization</a:t>
            </a:r>
            <a:endParaRPr b="1" sz="3100"/>
          </a:p>
        </p:txBody>
      </p:sp>
      <p:sp>
        <p:nvSpPr>
          <p:cNvPr id="274" name="Google Shape;274;p11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5" name="Google Shape;275;p11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DEI</a:t>
            </a:r>
            <a:endParaRPr/>
          </a:p>
        </p:txBody>
      </p:sp>
      <p:sp>
        <p:nvSpPr>
          <p:cNvPr id="276" name="Google Shape;276;p11"/>
          <p:cNvSpPr txBox="1"/>
          <p:nvPr/>
        </p:nvSpPr>
        <p:spPr>
          <a:xfrm>
            <a:off x="4457700" y="4736925"/>
            <a:ext cx="46566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0563C1"/>
                </a:solidFill>
                <a:latin typeface="Lato"/>
                <a:ea typeface="Lato"/>
                <a:cs typeface="Lato"/>
                <a:sym typeface="Lato"/>
              </a:rPr>
              <a:t>Above: </a:t>
            </a:r>
            <a:r>
              <a:rPr lang="en" sz="2400">
                <a:solidFill>
                  <a:srgbClr val="0563C1"/>
                </a:solidFill>
                <a:latin typeface="Lato"/>
                <a:ea typeface="Lato"/>
                <a:cs typeface="Lato"/>
                <a:sym typeface="Lato"/>
              </a:rPr>
              <a:t>LWVUS photo 1920 Democratic Convention</a:t>
            </a:r>
            <a:br>
              <a:rPr b="1" lang="en" sz="2400">
                <a:solidFill>
                  <a:srgbClr val="0563C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400">
                <a:solidFill>
                  <a:srgbClr val="0563C1"/>
                </a:solidFill>
                <a:latin typeface="Lato"/>
                <a:ea typeface="Lato"/>
                <a:cs typeface="Lato"/>
                <a:sym typeface="Lato"/>
              </a:rPr>
              <a:t>Definition</a:t>
            </a:r>
            <a:r>
              <a:rPr b="1" i="0" lang="en" sz="2400" u="none" cap="none" strike="noStrike">
                <a:solidFill>
                  <a:srgbClr val="0563C1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b="1" i="0" lang="en" sz="2400" u="none" cap="none" strike="noStrike">
                <a:solidFill>
                  <a:srgbClr val="2D2D2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0" i="0" lang="en" sz="2400" u="sng" cap="none" strike="noStrike">
                <a:solidFill>
                  <a:srgbClr val="0563C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merriam webster</a:t>
            </a:r>
            <a:endParaRPr b="0" i="0" sz="24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7" name="Google Shape;277;p11"/>
          <p:cNvSpPr/>
          <p:nvPr/>
        </p:nvSpPr>
        <p:spPr>
          <a:xfrm>
            <a:off x="0" y="0"/>
            <a:ext cx="9197100" cy="21612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1"/>
          <p:cNvSpPr txBox="1"/>
          <p:nvPr>
            <p:ph type="title"/>
          </p:nvPr>
        </p:nvSpPr>
        <p:spPr>
          <a:xfrm>
            <a:off x="311700" y="440983"/>
            <a:ext cx="8520600" cy="15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/>
              <a:t>What is </a:t>
            </a:r>
            <a:r>
              <a:rPr lang="en"/>
              <a:t>Culture and how does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it change?</a:t>
            </a:r>
            <a:endParaRPr/>
          </a:p>
        </p:txBody>
      </p:sp>
      <p:pic>
        <p:nvPicPr>
          <p:cNvPr descr="Photo of eight members of the National League of Women Voters with their declarations to the Democratic Platform Committee. " id="279" name="Google Shape;279;p11" title="National LWV at 1920 Democratic Convention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1816279"/>
            <a:ext cx="4140125" cy="2920647"/>
          </a:xfrm>
          <a:prstGeom prst="rect">
            <a:avLst/>
          </a:prstGeom>
          <a:noFill/>
          <a:ln cap="flat" cmpd="sng" w="38100">
            <a:solidFill>
              <a:srgbClr val="ECA4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2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5" name="Google Shape;285;p12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/>
              <a:t>DEI</a:t>
            </a:r>
            <a:endParaRPr/>
          </a:p>
        </p:txBody>
      </p:sp>
      <p:pic>
        <p:nvPicPr>
          <p:cNvPr descr="graphic of iceberg, with 10% above the water line, and 90% of the iceberg below the water line" id="286" name="Google Shape;286;p12" title="Iceber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3401" y="1145749"/>
            <a:ext cx="6377050" cy="5021075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87" name="Google Shape;287;p12"/>
          <p:cNvSpPr txBox="1"/>
          <p:nvPr/>
        </p:nvSpPr>
        <p:spPr>
          <a:xfrm>
            <a:off x="-75" y="228600"/>
            <a:ext cx="9144000" cy="8313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42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The Iceberg Model of Culture</a:t>
            </a:r>
            <a:endParaRPr b="1" i="0" sz="4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5d4aa80727_0_10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3" name="Google Shape;293;g15d4aa80727_0_10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  <p:pic>
        <p:nvPicPr>
          <p:cNvPr descr="graphic of iceberg, with 10% above the water line, and 90% of the iceberg below the water line" id="294" name="Google Shape;294;g15d4aa80727_0_10" title="Iceberg"/>
          <p:cNvPicPr preferRelativeResize="0"/>
          <p:nvPr/>
        </p:nvPicPr>
        <p:blipFill rotWithShape="1">
          <a:blip r:embed="rId3">
            <a:alphaModFix/>
          </a:blip>
          <a:srcRect b="0" l="11080" r="11382" t="0"/>
          <a:stretch/>
        </p:blipFill>
        <p:spPr>
          <a:xfrm>
            <a:off x="628376" y="459950"/>
            <a:ext cx="3357326" cy="3409313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95" name="Google Shape;295;g15d4aa80727_0_10"/>
          <p:cNvSpPr txBox="1"/>
          <p:nvPr/>
        </p:nvSpPr>
        <p:spPr>
          <a:xfrm>
            <a:off x="4572000" y="1889350"/>
            <a:ext cx="4260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latin typeface="Lato"/>
                <a:ea typeface="Lato"/>
                <a:cs typeface="Lato"/>
                <a:sym typeface="Lato"/>
              </a:rPr>
              <a:t>What are </a:t>
            </a:r>
            <a:r>
              <a:rPr b="1" lang="en" sz="6000">
                <a:latin typeface="Lato"/>
                <a:ea typeface="Lato"/>
                <a:cs typeface="Lato"/>
                <a:sym typeface="Lato"/>
              </a:rPr>
              <a:t>aspects of culture?</a:t>
            </a:r>
            <a:r>
              <a:rPr lang="en" sz="6000">
                <a:latin typeface="Lato"/>
                <a:ea typeface="Lato"/>
                <a:cs typeface="Lato"/>
                <a:sym typeface="Lato"/>
              </a:rPr>
              <a:t> </a:t>
            </a:r>
            <a:endParaRPr sz="6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g15d4aa80727_0_10"/>
          <p:cNvSpPr txBox="1"/>
          <p:nvPr/>
        </p:nvSpPr>
        <p:spPr>
          <a:xfrm>
            <a:off x="579350" y="3904850"/>
            <a:ext cx="35757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 </a:t>
            </a:r>
            <a:r>
              <a:rPr b="1"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exercise</a:t>
            </a:r>
            <a:r>
              <a:rPr b="1"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understanding culture </a:t>
            </a:r>
            <a:r>
              <a:rPr b="1"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using</a:t>
            </a:r>
            <a:r>
              <a:rPr b="1"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2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Iceberg Model </a:t>
            </a:r>
            <a:endParaRPr b="1" sz="2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5d4aa80727_0_18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2" name="Google Shape;302;g15d4aa80727_0_18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  <p:sp>
        <p:nvSpPr>
          <p:cNvPr id="303" name="Google Shape;303;g15d4aa80727_0_18"/>
          <p:cNvSpPr txBox="1"/>
          <p:nvPr/>
        </p:nvSpPr>
        <p:spPr>
          <a:xfrm>
            <a:off x="4495800" y="449725"/>
            <a:ext cx="4170000" cy="7233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3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Aspects of Culture</a:t>
            </a:r>
            <a:r>
              <a:rPr b="1" lang="en" sz="3500">
                <a:solidFill>
                  <a:srgbClr val="FFEED5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endParaRPr b="1" i="0" sz="3500" u="none" cap="none" strike="noStrike">
              <a:solidFill>
                <a:srgbClr val="FFEED5"/>
              </a:solidFill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304" name="Google Shape;304;g15d4aa80727_0_18"/>
          <p:cNvGraphicFramePr/>
          <p:nvPr/>
        </p:nvGraphicFramePr>
        <p:xfrm>
          <a:off x="4519100" y="1468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{91AF83E3-A912-42B1-8DC6-52A8E453DE00}</a:tableStyleId>
              </a:tblPr>
              <a:tblGrid>
                <a:gridCol w="2085025"/>
                <a:gridCol w="2085025"/>
              </a:tblGrid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policies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perceptions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mission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feelings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strategies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values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goals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norms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bylaws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traditions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vision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stories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beliefs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rules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541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assumptions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" sz="2500" u="none" cap="none" strike="noStrike">
                          <a:latin typeface="Lato"/>
                          <a:ea typeface="Lato"/>
                          <a:cs typeface="Lato"/>
                          <a:sym typeface="Lato"/>
                        </a:rPr>
                        <a:t>structures</a:t>
                      </a:r>
                      <a:endParaRPr sz="2500" u="none" cap="none" strike="noStrike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559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descr="graphic of iceberg, with 10% above the water line, and 90% of the iceberg below the water line" id="305" name="Google Shape;305;g15d4aa80727_0_18" title="Iceberg"/>
          <p:cNvPicPr preferRelativeResize="0"/>
          <p:nvPr/>
        </p:nvPicPr>
        <p:blipFill rotWithShape="1">
          <a:blip r:embed="rId3">
            <a:alphaModFix/>
          </a:blip>
          <a:srcRect b="0" l="11080" r="11382" t="0"/>
          <a:stretch/>
        </p:blipFill>
        <p:spPr>
          <a:xfrm>
            <a:off x="628376" y="459950"/>
            <a:ext cx="3357326" cy="3409313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06" name="Google Shape;306;g15d4aa80727_0_18"/>
          <p:cNvSpPr txBox="1"/>
          <p:nvPr/>
        </p:nvSpPr>
        <p:spPr>
          <a:xfrm>
            <a:off x="579350" y="3904850"/>
            <a:ext cx="36891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1"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is visible?</a:t>
            </a:r>
            <a:endParaRPr b="1"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What is invisible?  What</a:t>
            </a:r>
            <a:r>
              <a:rPr b="1" lang="en" sz="25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are examples of these aspects? Where do they  exist? </a:t>
            </a:r>
            <a:endParaRPr b="1"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5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5d4aa80727_0_30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2" name="Google Shape;312;g15d4aa80727_0_30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DEI</a:t>
            </a:r>
            <a:endParaRPr/>
          </a:p>
        </p:txBody>
      </p:sp>
      <p:sp>
        <p:nvSpPr>
          <p:cNvPr id="313" name="Google Shape;313;g15d4aa80727_0_30"/>
          <p:cNvSpPr txBox="1"/>
          <p:nvPr/>
        </p:nvSpPr>
        <p:spPr>
          <a:xfrm>
            <a:off x="6210325" y="307550"/>
            <a:ext cx="2475300" cy="12621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" sz="3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Visible or Invisible?</a:t>
            </a:r>
            <a:endParaRPr b="1" i="0" sz="3500" u="none" cap="none" strike="noStrike">
              <a:solidFill>
                <a:srgbClr val="FFEED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graphic of iceberg, with 10% above the water line, and 90% of the iceberg below the water line" id="314" name="Google Shape;314;g15d4aa80727_0_30" title="Iceberg"/>
          <p:cNvPicPr preferRelativeResize="0"/>
          <p:nvPr/>
        </p:nvPicPr>
        <p:blipFill rotWithShape="1">
          <a:blip r:embed="rId3">
            <a:alphaModFix/>
          </a:blip>
          <a:srcRect b="0" l="11080" r="11382" t="0"/>
          <a:stretch/>
        </p:blipFill>
        <p:spPr>
          <a:xfrm>
            <a:off x="628374" y="459950"/>
            <a:ext cx="5395200" cy="547875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15" name="Google Shape;315;g15d4aa80727_0_30"/>
          <p:cNvSpPr txBox="1"/>
          <p:nvPr/>
        </p:nvSpPr>
        <p:spPr>
          <a:xfrm>
            <a:off x="834950" y="661550"/>
            <a:ext cx="157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Visible</a:t>
            </a:r>
            <a:endParaRPr b="1" sz="240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6" name="Google Shape;316;g15d4aa80727_0_30"/>
          <p:cNvSpPr txBox="1"/>
          <p:nvPr/>
        </p:nvSpPr>
        <p:spPr>
          <a:xfrm>
            <a:off x="834950" y="5015475"/>
            <a:ext cx="1579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Inv</a:t>
            </a:r>
            <a:r>
              <a:rPr b="1" lang="en" sz="2400"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isible</a:t>
            </a:r>
            <a:endParaRPr b="1" sz="240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7" name="Google Shape;317;g15d4aa80727_0_30"/>
          <p:cNvSpPr/>
          <p:nvPr/>
        </p:nvSpPr>
        <p:spPr>
          <a:xfrm>
            <a:off x="6361950" y="245975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15d4aa80727_0_30"/>
          <p:cNvSpPr/>
          <p:nvPr/>
        </p:nvSpPr>
        <p:spPr>
          <a:xfrm>
            <a:off x="6925925" y="245975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g15d4aa80727_0_30"/>
          <p:cNvSpPr/>
          <p:nvPr/>
        </p:nvSpPr>
        <p:spPr>
          <a:xfrm>
            <a:off x="7489900" y="245975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15d4aa80727_0_30"/>
          <p:cNvSpPr/>
          <p:nvPr/>
        </p:nvSpPr>
        <p:spPr>
          <a:xfrm>
            <a:off x="8053875" y="245975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g15d4aa80727_0_30"/>
          <p:cNvSpPr/>
          <p:nvPr/>
        </p:nvSpPr>
        <p:spPr>
          <a:xfrm>
            <a:off x="6361950" y="299622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5d4aa80727_0_30"/>
          <p:cNvSpPr/>
          <p:nvPr/>
        </p:nvSpPr>
        <p:spPr>
          <a:xfrm>
            <a:off x="6925925" y="299622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g15d4aa80727_0_30"/>
          <p:cNvSpPr/>
          <p:nvPr/>
        </p:nvSpPr>
        <p:spPr>
          <a:xfrm>
            <a:off x="7489900" y="299622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15d4aa80727_0_30"/>
          <p:cNvSpPr/>
          <p:nvPr/>
        </p:nvSpPr>
        <p:spPr>
          <a:xfrm>
            <a:off x="8053875" y="299622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g15d4aa80727_0_30"/>
          <p:cNvSpPr/>
          <p:nvPr/>
        </p:nvSpPr>
        <p:spPr>
          <a:xfrm>
            <a:off x="6361950" y="353270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15d4aa80727_0_30"/>
          <p:cNvSpPr/>
          <p:nvPr/>
        </p:nvSpPr>
        <p:spPr>
          <a:xfrm>
            <a:off x="6925925" y="353270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5d4aa80727_0_30"/>
          <p:cNvSpPr/>
          <p:nvPr/>
        </p:nvSpPr>
        <p:spPr>
          <a:xfrm>
            <a:off x="7489900" y="353270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g15d4aa80727_0_30"/>
          <p:cNvSpPr/>
          <p:nvPr/>
        </p:nvSpPr>
        <p:spPr>
          <a:xfrm>
            <a:off x="8053875" y="353270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g15d4aa80727_0_30"/>
          <p:cNvSpPr/>
          <p:nvPr/>
        </p:nvSpPr>
        <p:spPr>
          <a:xfrm>
            <a:off x="6361950" y="406917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g15d4aa80727_0_30"/>
          <p:cNvSpPr/>
          <p:nvPr/>
        </p:nvSpPr>
        <p:spPr>
          <a:xfrm>
            <a:off x="6925925" y="406917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15d4aa80727_0_30"/>
          <p:cNvSpPr/>
          <p:nvPr/>
        </p:nvSpPr>
        <p:spPr>
          <a:xfrm>
            <a:off x="7489900" y="406917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5d4aa80727_0_30"/>
          <p:cNvSpPr/>
          <p:nvPr/>
        </p:nvSpPr>
        <p:spPr>
          <a:xfrm>
            <a:off x="8053875" y="406917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15d4aa80727_0_30"/>
          <p:cNvSpPr/>
          <p:nvPr/>
        </p:nvSpPr>
        <p:spPr>
          <a:xfrm>
            <a:off x="6361950" y="465772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15d4aa80727_0_30"/>
          <p:cNvSpPr/>
          <p:nvPr/>
        </p:nvSpPr>
        <p:spPr>
          <a:xfrm>
            <a:off x="6925925" y="465772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g15d4aa80727_0_30"/>
          <p:cNvSpPr/>
          <p:nvPr/>
        </p:nvSpPr>
        <p:spPr>
          <a:xfrm>
            <a:off x="7489900" y="465772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g15d4aa80727_0_30"/>
          <p:cNvSpPr/>
          <p:nvPr/>
        </p:nvSpPr>
        <p:spPr>
          <a:xfrm>
            <a:off x="8053875" y="465772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5d4aa80727_0_30"/>
          <p:cNvSpPr/>
          <p:nvPr/>
        </p:nvSpPr>
        <p:spPr>
          <a:xfrm>
            <a:off x="6361950" y="519420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15d4aa80727_0_30"/>
          <p:cNvSpPr/>
          <p:nvPr/>
        </p:nvSpPr>
        <p:spPr>
          <a:xfrm>
            <a:off x="6925925" y="519420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g15d4aa80727_0_30"/>
          <p:cNvSpPr/>
          <p:nvPr/>
        </p:nvSpPr>
        <p:spPr>
          <a:xfrm>
            <a:off x="7489900" y="519420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g15d4aa80727_0_30"/>
          <p:cNvSpPr/>
          <p:nvPr/>
        </p:nvSpPr>
        <p:spPr>
          <a:xfrm>
            <a:off x="8053875" y="5194200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15d4aa80727_0_30"/>
          <p:cNvSpPr/>
          <p:nvPr/>
        </p:nvSpPr>
        <p:spPr>
          <a:xfrm>
            <a:off x="4302900" y="143837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15d4aa80727_0_30"/>
          <p:cNvSpPr/>
          <p:nvPr/>
        </p:nvSpPr>
        <p:spPr>
          <a:xfrm>
            <a:off x="1843750" y="4297775"/>
            <a:ext cx="383400" cy="406200"/>
          </a:xfrm>
          <a:prstGeom prst="ellipse">
            <a:avLst/>
          </a:prstGeom>
          <a:solidFill>
            <a:srgbClr val="ECA4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15d4aa80727_0_30"/>
          <p:cNvSpPr txBox="1"/>
          <p:nvPr/>
        </p:nvSpPr>
        <p:spPr>
          <a:xfrm>
            <a:off x="4686300" y="14413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Lato Black"/>
                <a:ea typeface="Lato Black"/>
                <a:cs typeface="Lato Black"/>
                <a:sym typeface="Lato Black"/>
              </a:rPr>
              <a:t>DEI Policy</a:t>
            </a:r>
            <a:endParaRPr>
              <a:highlight>
                <a:schemeClr val="lt1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344" name="Google Shape;344;g15d4aa80727_0_30"/>
          <p:cNvSpPr txBox="1"/>
          <p:nvPr/>
        </p:nvSpPr>
        <p:spPr>
          <a:xfrm>
            <a:off x="2227150" y="4300775"/>
            <a:ext cx="1068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dk1"/>
                </a:highlight>
                <a:latin typeface="Lato Black"/>
                <a:ea typeface="Lato Black"/>
                <a:cs typeface="Lato Black"/>
                <a:sym typeface="Lato Black"/>
              </a:rPr>
              <a:t>DEI Policy</a:t>
            </a:r>
            <a:endParaRPr>
              <a:solidFill>
                <a:schemeClr val="lt1"/>
              </a:solidFill>
              <a:highlight>
                <a:schemeClr val="dk1"/>
              </a:highlight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4"/>
          <p:cNvSpPr/>
          <p:nvPr/>
        </p:nvSpPr>
        <p:spPr>
          <a:xfrm>
            <a:off x="0" y="0"/>
            <a:ext cx="9197100" cy="16416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4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/>
              <a:t>League of Women Voters of Pennsylvania    </a:t>
            </a:r>
            <a:fld id="{00000000-1234-1234-1234-123412341234}" type="slidenum">
              <a:rPr lang="en" sz="2300"/>
              <a:t>‹#›</a:t>
            </a:fld>
            <a:endParaRPr sz="2300"/>
          </a:p>
        </p:txBody>
      </p:sp>
      <p:sp>
        <p:nvSpPr>
          <p:cNvPr id="351" name="Google Shape;351;p14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/>
              <a:t>DEI</a:t>
            </a:r>
            <a:endParaRPr sz="2300"/>
          </a:p>
        </p:txBody>
      </p:sp>
      <p:sp>
        <p:nvSpPr>
          <p:cNvPr id="352" name="Google Shape;352;p14"/>
          <p:cNvSpPr txBox="1"/>
          <p:nvPr>
            <p:ph idx="2" type="subTitle"/>
          </p:nvPr>
        </p:nvSpPr>
        <p:spPr>
          <a:xfrm>
            <a:off x="1213450" y="1657325"/>
            <a:ext cx="6883800" cy="45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rPr b="0" i="1" lang="en" sz="3500"/>
              <a:t>“Changing culture is a bit like changing the course of a large ship – it takes time to manoeuvre and whilst the engines are pushing one way the tides and winds are pushing another.”</a:t>
            </a:r>
            <a:endParaRPr b="0" i="1" sz="35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r>
              <a:t/>
            </a:r>
            <a:endParaRPr b="0"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lang="en" sz="2800"/>
              <a:t>Torben Rick: </a:t>
            </a:r>
            <a:r>
              <a:rPr b="0" lang="en" sz="2800" u="sng">
                <a:solidFill>
                  <a:srgbClr val="F9F9F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Why is organizational culture change difficult</a:t>
            </a:r>
            <a:endParaRPr b="0" sz="2800">
              <a:solidFill>
                <a:srgbClr val="F9F9F9"/>
              </a:solidFill>
            </a:endParaRPr>
          </a:p>
        </p:txBody>
      </p:sp>
      <p:sp>
        <p:nvSpPr>
          <p:cNvPr id="353" name="Google Shape;353;p14"/>
          <p:cNvSpPr txBox="1"/>
          <p:nvPr>
            <p:ph idx="4294967295" type="title"/>
          </p:nvPr>
        </p:nvSpPr>
        <p:spPr>
          <a:xfrm>
            <a:off x="334350" y="451325"/>
            <a:ext cx="84753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67"/>
              <a:buNone/>
            </a:pPr>
            <a:r>
              <a:rPr b="1" lang="en">
                <a:solidFill>
                  <a:schemeClr val="lt1"/>
                </a:solidFill>
              </a:rPr>
              <a:t>Changing Organizational Culture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gue of women voters U.S. image from 1970. Two women standing in front of a building, one light-skinned, one darker-skinned holding signs.  One sign reads &quot;vote baby vote&quot;, the other sign reads &quot;voting is people power&quot;." id="358" name="Google Shape;358;p15" title="Voting is People Power"/>
          <p:cNvPicPr preferRelativeResize="0"/>
          <p:nvPr/>
        </p:nvPicPr>
        <p:blipFill rotWithShape="1">
          <a:blip r:embed="rId3">
            <a:alphaModFix/>
          </a:blip>
          <a:srcRect b="9077" l="12245" r="11651" t="9069"/>
          <a:stretch/>
        </p:blipFill>
        <p:spPr>
          <a:xfrm>
            <a:off x="-35775" y="2008275"/>
            <a:ext cx="3215450" cy="432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15"/>
          <p:cNvSpPr/>
          <p:nvPr/>
        </p:nvSpPr>
        <p:spPr>
          <a:xfrm>
            <a:off x="0" y="0"/>
            <a:ext cx="9197100" cy="21717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5"/>
          <p:cNvSpPr txBox="1"/>
          <p:nvPr>
            <p:ph type="title"/>
          </p:nvPr>
        </p:nvSpPr>
        <p:spPr>
          <a:xfrm>
            <a:off x="235500" y="288575"/>
            <a:ext cx="8908500" cy="14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Greater LWV mission impact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is possible by embracing DEI.</a:t>
            </a:r>
            <a:endParaRPr/>
          </a:p>
        </p:txBody>
      </p:sp>
      <p:sp>
        <p:nvSpPr>
          <p:cNvPr id="361" name="Google Shape;361;p15"/>
          <p:cNvSpPr txBox="1"/>
          <p:nvPr>
            <p:ph idx="1" type="body"/>
          </p:nvPr>
        </p:nvSpPr>
        <p:spPr>
          <a:xfrm>
            <a:off x="3255875" y="2294875"/>
            <a:ext cx="5688900" cy="3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20C50"/>
                </a:solidFill>
              </a:rPr>
              <a:t>•	</a:t>
            </a:r>
            <a:r>
              <a:rPr b="1" lang="en" sz="2400">
                <a:solidFill>
                  <a:srgbClr val="520C50"/>
                </a:solidFill>
              </a:rPr>
              <a:t>Fully embrace LWV values.  </a:t>
            </a:r>
            <a:endParaRPr b="1" sz="2400">
              <a:solidFill>
                <a:srgbClr val="520C5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0C50"/>
              </a:buClr>
              <a:buSzPts val="2400"/>
              <a:buChar char="●"/>
            </a:pPr>
            <a:r>
              <a:rPr b="1" lang="en" sz="2400">
                <a:solidFill>
                  <a:srgbClr val="520C50"/>
                </a:solidFill>
              </a:rPr>
              <a:t>Take action beyond policy and words.</a:t>
            </a:r>
            <a:endParaRPr b="1" sz="2400">
              <a:solidFill>
                <a:srgbClr val="520C5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0C50"/>
              </a:buClr>
              <a:buSzPts val="2400"/>
              <a:buChar char="●"/>
            </a:pPr>
            <a:r>
              <a:rPr b="1" lang="en" sz="2400">
                <a:solidFill>
                  <a:srgbClr val="520C50"/>
                </a:solidFill>
              </a:rPr>
              <a:t>Engage with each other and all communities.</a:t>
            </a:r>
            <a:endParaRPr b="1" sz="2400">
              <a:solidFill>
                <a:srgbClr val="520C5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0C50"/>
              </a:buClr>
              <a:buSzPts val="2400"/>
              <a:buChar char="●"/>
            </a:pPr>
            <a:r>
              <a:rPr b="1" lang="en" sz="2400">
                <a:solidFill>
                  <a:srgbClr val="520C50"/>
                </a:solidFill>
              </a:rPr>
              <a:t>Be inclusive, connected - and able to be of real benefit to all: communities, groups, and individuals.</a:t>
            </a:r>
            <a:endParaRPr b="1" sz="2400">
              <a:solidFill>
                <a:srgbClr val="520C50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0C50"/>
              </a:buClr>
              <a:buSzPts val="2400"/>
              <a:buChar char="●"/>
            </a:pPr>
            <a:r>
              <a:rPr b="1" lang="en" sz="2400">
                <a:solidFill>
                  <a:srgbClr val="520C50"/>
                </a:solidFill>
              </a:rPr>
              <a:t>Continue learning - History of the League, DEI Lens, and more modules</a:t>
            </a:r>
            <a:endParaRPr b="1" sz="2400">
              <a:solidFill>
                <a:srgbClr val="520C50"/>
              </a:solidFill>
            </a:endParaRPr>
          </a:p>
        </p:txBody>
      </p:sp>
      <p:sp>
        <p:nvSpPr>
          <p:cNvPr id="362" name="Google Shape;362;p15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3" name="Google Shape;363;p15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DEI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g1834f0e66c6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20900"/>
            <a:ext cx="3148750" cy="4198323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g1834f0e66c6_0_6"/>
          <p:cNvSpPr/>
          <p:nvPr/>
        </p:nvSpPr>
        <p:spPr>
          <a:xfrm>
            <a:off x="0" y="0"/>
            <a:ext cx="9197100" cy="21717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g1834f0e66c6_0_6"/>
          <p:cNvSpPr txBox="1"/>
          <p:nvPr>
            <p:ph type="title"/>
          </p:nvPr>
        </p:nvSpPr>
        <p:spPr>
          <a:xfrm>
            <a:off x="235500" y="288575"/>
            <a:ext cx="8908500" cy="14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Greater LWV mission: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Defending Democracy.</a:t>
            </a:r>
            <a:endParaRPr/>
          </a:p>
        </p:txBody>
      </p:sp>
      <p:sp>
        <p:nvSpPr>
          <p:cNvPr id="371" name="Google Shape;371;g1834f0e66c6_0_6"/>
          <p:cNvSpPr txBox="1"/>
          <p:nvPr>
            <p:ph idx="1" type="body"/>
          </p:nvPr>
        </p:nvSpPr>
        <p:spPr>
          <a:xfrm>
            <a:off x="3486075" y="2294875"/>
            <a:ext cx="5214300" cy="3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50">
                <a:solidFill>
                  <a:srgbClr val="1A0D1A"/>
                </a:solidFill>
                <a:highlight>
                  <a:srgbClr val="FFFFFF"/>
                </a:highlight>
              </a:rPr>
              <a:t>The League of Women Voters is a </a:t>
            </a:r>
            <a:r>
              <a:rPr b="1" lang="en" sz="2250">
                <a:solidFill>
                  <a:srgbClr val="1A0D1A"/>
                </a:solidFill>
                <a:highlight>
                  <a:srgbClr val="FFFFFF"/>
                </a:highlight>
              </a:rPr>
              <a:t>nonpartisan</a:t>
            </a:r>
            <a:r>
              <a:rPr lang="en" sz="2250">
                <a:solidFill>
                  <a:srgbClr val="1A0D1A"/>
                </a:solidFill>
                <a:highlight>
                  <a:srgbClr val="FFFFFF"/>
                </a:highlight>
              </a:rPr>
              <a:t>, </a:t>
            </a:r>
            <a:r>
              <a:rPr b="1" lang="en" sz="2250">
                <a:solidFill>
                  <a:srgbClr val="1A0D1A"/>
                </a:solidFill>
                <a:highlight>
                  <a:srgbClr val="FFFFFF"/>
                </a:highlight>
              </a:rPr>
              <a:t>grassroots</a:t>
            </a:r>
            <a:r>
              <a:rPr lang="en" sz="2250">
                <a:solidFill>
                  <a:srgbClr val="1A0D1A"/>
                </a:solidFill>
                <a:highlight>
                  <a:srgbClr val="FFFFFF"/>
                </a:highlight>
              </a:rPr>
              <a:t> organization working to </a:t>
            </a:r>
            <a:r>
              <a:rPr b="1" lang="en" sz="2250">
                <a:solidFill>
                  <a:srgbClr val="1A0D1A"/>
                </a:solidFill>
                <a:highlight>
                  <a:srgbClr val="FFFFFF"/>
                </a:highlight>
              </a:rPr>
              <a:t>protect and expand voting rights</a:t>
            </a:r>
            <a:r>
              <a:rPr lang="en" sz="2250">
                <a:solidFill>
                  <a:srgbClr val="1A0D1A"/>
                </a:solidFill>
                <a:highlight>
                  <a:srgbClr val="FFFFFF"/>
                </a:highlight>
              </a:rPr>
              <a:t> and ensure everyone is represented in our democracy. We empower voters and defend democracy through </a:t>
            </a:r>
            <a:r>
              <a:rPr b="1" lang="en" sz="2250">
                <a:solidFill>
                  <a:srgbClr val="1A0D1A"/>
                </a:solidFill>
                <a:highlight>
                  <a:srgbClr val="FFFFFF"/>
                </a:highlight>
              </a:rPr>
              <a:t>advocacy</a:t>
            </a:r>
            <a:r>
              <a:rPr lang="en" sz="2250">
                <a:solidFill>
                  <a:srgbClr val="1A0D1A"/>
                </a:solidFill>
                <a:highlight>
                  <a:srgbClr val="FFFFFF"/>
                </a:highlight>
              </a:rPr>
              <a:t>, </a:t>
            </a:r>
            <a:r>
              <a:rPr b="1" lang="en" sz="2250">
                <a:solidFill>
                  <a:srgbClr val="1A0D1A"/>
                </a:solidFill>
                <a:highlight>
                  <a:srgbClr val="FFFFFF"/>
                </a:highlight>
              </a:rPr>
              <a:t>education</a:t>
            </a:r>
            <a:r>
              <a:rPr lang="en" sz="2250">
                <a:solidFill>
                  <a:srgbClr val="1A0D1A"/>
                </a:solidFill>
                <a:highlight>
                  <a:srgbClr val="FFFFFF"/>
                </a:highlight>
              </a:rPr>
              <a:t>, and </a:t>
            </a:r>
            <a:r>
              <a:rPr b="1" lang="en" sz="2250">
                <a:solidFill>
                  <a:srgbClr val="1A0D1A"/>
                </a:solidFill>
                <a:highlight>
                  <a:srgbClr val="FFFFFF"/>
                </a:highlight>
              </a:rPr>
              <a:t>litigation</a:t>
            </a:r>
            <a:r>
              <a:rPr lang="en" sz="2250">
                <a:solidFill>
                  <a:srgbClr val="1A0D1A"/>
                </a:solidFill>
                <a:highlight>
                  <a:srgbClr val="FFFFFF"/>
                </a:highlight>
              </a:rPr>
              <a:t>, at the local, state, and national levels.</a:t>
            </a:r>
            <a:endParaRPr b="1" sz="3200">
              <a:solidFill>
                <a:srgbClr val="520C50"/>
              </a:solidFill>
            </a:endParaRPr>
          </a:p>
        </p:txBody>
      </p:sp>
      <p:sp>
        <p:nvSpPr>
          <p:cNvPr id="372" name="Google Shape;372;g1834f0e66c6_0_6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3" name="Google Shape;373;g1834f0e66c6_0_6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"/>
          <p:cNvSpPr txBox="1"/>
          <p:nvPr>
            <p:ph idx="12" type="sldNum"/>
          </p:nvPr>
        </p:nvSpPr>
        <p:spPr>
          <a:xfrm>
            <a:off x="0" y="6319225"/>
            <a:ext cx="89448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 sz="2300"/>
              <a:t> League of Women Voters of Pennsylvania    </a:t>
            </a:r>
            <a:fld id="{00000000-1234-1234-1234-123412341234}" type="slidenum">
              <a:rPr lang="en" sz="2300"/>
              <a:t>‹#›</a:t>
            </a:fld>
            <a:endParaRPr sz="2300"/>
          </a:p>
        </p:txBody>
      </p:sp>
      <p:sp>
        <p:nvSpPr>
          <p:cNvPr id="181" name="Google Shape;181;p2"/>
          <p:cNvSpPr txBox="1"/>
          <p:nvPr>
            <p:ph idx="4294967295" type="sldNum"/>
          </p:nvPr>
        </p:nvSpPr>
        <p:spPr>
          <a:xfrm>
            <a:off x="2204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DEI </a:t>
            </a:r>
            <a:endParaRPr/>
          </a:p>
        </p:txBody>
      </p:sp>
      <p:sp>
        <p:nvSpPr>
          <p:cNvPr id="182" name="Google Shape;182;p2"/>
          <p:cNvSpPr txBox="1"/>
          <p:nvPr/>
        </p:nvSpPr>
        <p:spPr>
          <a:xfrm>
            <a:off x="387900" y="364800"/>
            <a:ext cx="7267500" cy="14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20">
                <a:solidFill>
                  <a:srgbClr val="005596"/>
                </a:solidFill>
                <a:latin typeface="Lato"/>
                <a:ea typeface="Lato"/>
                <a:cs typeface="Lato"/>
                <a:sym typeface="Lato"/>
              </a:rPr>
              <a:t>Land acknowledgement </a:t>
            </a:r>
            <a:br>
              <a:rPr b="1" lang="en" sz="4020">
                <a:solidFill>
                  <a:srgbClr val="005596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4020">
                <a:solidFill>
                  <a:srgbClr val="005596"/>
                </a:solidFill>
                <a:latin typeface="Lato"/>
                <a:ea typeface="Lato"/>
                <a:cs typeface="Lato"/>
                <a:sym typeface="Lato"/>
              </a:rPr>
              <a:t>for Pennsylvania</a:t>
            </a:r>
            <a:endParaRPr b="1" sz="4020">
              <a:solidFill>
                <a:srgbClr val="00559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020">
              <a:solidFill>
                <a:srgbClr val="00559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720">
              <a:solidFill>
                <a:srgbClr val="00559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20">
              <a:solidFill>
                <a:srgbClr val="00559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20">
                <a:solidFill>
                  <a:srgbClr val="005596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b="1" sz="2420">
              <a:solidFill>
                <a:srgbClr val="005596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Outline of Pennsylvania showing areas of the indigenous tribes living here before European colonization." id="183" name="Google Shape;183;p2" title="Pennsylvania 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167800" y="762899"/>
            <a:ext cx="3991975" cy="6008976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84" name="Google Shape;184;p2"/>
          <p:cNvSpPr txBox="1"/>
          <p:nvPr/>
        </p:nvSpPr>
        <p:spPr>
          <a:xfrm>
            <a:off x="372875" y="5685650"/>
            <a:ext cx="58161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0" i="0" lang="en" sz="1900" u="sng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Pennsylvania and Indigenous land map</a:t>
            </a:r>
            <a:endParaRPr b="0" i="0" sz="19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1834f0e66c6_0_16"/>
          <p:cNvSpPr/>
          <p:nvPr/>
        </p:nvSpPr>
        <p:spPr>
          <a:xfrm>
            <a:off x="0" y="0"/>
            <a:ext cx="9197100" cy="21717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834f0e66c6_0_16"/>
          <p:cNvSpPr txBox="1"/>
          <p:nvPr>
            <p:ph type="title"/>
          </p:nvPr>
        </p:nvSpPr>
        <p:spPr>
          <a:xfrm>
            <a:off x="235500" y="288575"/>
            <a:ext cx="8908500" cy="14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DEI strengthens the </a:t>
            </a:r>
            <a:r>
              <a:rPr lang="en"/>
              <a:t> LWV mission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Of Defending Democracy.</a:t>
            </a:r>
            <a:endParaRPr/>
          </a:p>
        </p:txBody>
      </p:sp>
      <p:sp>
        <p:nvSpPr>
          <p:cNvPr id="380" name="Google Shape;380;g1834f0e66c6_0_16"/>
          <p:cNvSpPr txBox="1"/>
          <p:nvPr>
            <p:ph idx="1" type="body"/>
          </p:nvPr>
        </p:nvSpPr>
        <p:spPr>
          <a:xfrm>
            <a:off x="311150" y="2294875"/>
            <a:ext cx="8290500" cy="3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00"/>
              <a:t>We envision a League with </a:t>
            </a:r>
            <a:r>
              <a:rPr lang="en" sz="2600"/>
              <a:t> </a:t>
            </a:r>
            <a:r>
              <a:rPr b="1" lang="en" sz="2600"/>
              <a:t>capacity to </a:t>
            </a:r>
            <a:r>
              <a:rPr b="1" lang="en" sz="2600">
                <a:solidFill>
                  <a:srgbClr val="BD1034"/>
                </a:solidFill>
              </a:rPr>
              <a:t>support and defend democracy</a:t>
            </a:r>
            <a:r>
              <a:rPr b="1" lang="en" sz="2600">
                <a:solidFill>
                  <a:srgbClr val="820263"/>
                </a:solidFill>
              </a:rPr>
              <a:t> </a:t>
            </a:r>
            <a:r>
              <a:rPr b="1" lang="en" sz="2600"/>
              <a:t>in all our communities</a:t>
            </a:r>
            <a:r>
              <a:rPr lang="en" sz="2600"/>
              <a:t>, </a:t>
            </a:r>
            <a:r>
              <a:rPr b="1" lang="en" sz="2600"/>
              <a:t>branches of government, and support key stakeholders across the Commonwealth. </a:t>
            </a:r>
            <a:r>
              <a:rPr b="1" lang="en" sz="2600">
                <a:solidFill>
                  <a:srgbClr val="BD1034"/>
                </a:solidFill>
              </a:rPr>
              <a:t>We </a:t>
            </a:r>
            <a:r>
              <a:rPr b="1" lang="en" sz="2600">
                <a:solidFill>
                  <a:srgbClr val="BD1034"/>
                </a:solidFill>
              </a:rPr>
              <a:t>envision a League that Is known for being relevant, diverse, equitable and inclusive - inside and out.</a:t>
            </a:r>
            <a:endParaRPr b="1" sz="2600">
              <a:solidFill>
                <a:srgbClr val="BD1034"/>
              </a:solidFill>
            </a:endParaRPr>
          </a:p>
        </p:txBody>
      </p:sp>
      <p:sp>
        <p:nvSpPr>
          <p:cNvPr id="381" name="Google Shape;381;g1834f0e66c6_0_16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2" name="Google Shape;382;g1834f0e66c6_0_16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DEI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834f0e66c6_0_27"/>
          <p:cNvSpPr/>
          <p:nvPr/>
        </p:nvSpPr>
        <p:spPr>
          <a:xfrm>
            <a:off x="0" y="0"/>
            <a:ext cx="9197100" cy="2171700"/>
          </a:xfrm>
          <a:prstGeom prst="rect">
            <a:avLst/>
          </a:prstGeom>
          <a:solidFill>
            <a:srgbClr val="520C5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g1834f0e66c6_0_27"/>
          <p:cNvSpPr txBox="1"/>
          <p:nvPr>
            <p:ph type="title"/>
          </p:nvPr>
        </p:nvSpPr>
        <p:spPr>
          <a:xfrm>
            <a:off x="235500" y="288575"/>
            <a:ext cx="8908500" cy="14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Stay connected to DEI and build your League’s future:</a:t>
            </a:r>
            <a:endParaRPr/>
          </a:p>
        </p:txBody>
      </p:sp>
      <p:sp>
        <p:nvSpPr>
          <p:cNvPr id="389" name="Google Shape;389;g1834f0e66c6_0_27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0" name="Google Shape;390;g1834f0e66c6_0_27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DEI</a:t>
            </a:r>
            <a:endParaRPr/>
          </a:p>
        </p:txBody>
      </p:sp>
      <p:sp>
        <p:nvSpPr>
          <p:cNvPr id="391" name="Google Shape;391;g1834f0e66c6_0_27"/>
          <p:cNvSpPr txBox="1"/>
          <p:nvPr/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DEI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g1834f0e66c6_0_27"/>
          <p:cNvSpPr txBox="1"/>
          <p:nvPr/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League of Women Voters of Pennsylvania    </a:t>
            </a:r>
            <a:fld id="{00000000-1234-1234-1234-123412341234}" type="slidenum"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g1834f0e66c6_0_27"/>
          <p:cNvSpPr txBox="1"/>
          <p:nvPr/>
        </p:nvSpPr>
        <p:spPr>
          <a:xfrm>
            <a:off x="498375" y="2378700"/>
            <a:ext cx="74625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If your League has not taken this step, </a:t>
            </a:r>
            <a:br>
              <a:rPr b="1" lang="en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700">
                <a:solidFill>
                  <a:srgbClr val="BD1034"/>
                </a:solidFill>
                <a:latin typeface="Lato"/>
                <a:ea typeface="Lato"/>
                <a:cs typeface="Lato"/>
                <a:sym typeface="Lato"/>
              </a:rPr>
              <a:t>join the LWVPA Equity Initiative today.</a:t>
            </a:r>
            <a:r>
              <a:rPr b="1" lang="en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1" sz="27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Contact </a:t>
            </a:r>
            <a:r>
              <a:rPr b="1" lang="en" sz="2700" u="sng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equity@palwv.org</a:t>
            </a:r>
            <a:r>
              <a:rPr b="1" lang="en" sz="27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for more information, resources, and support. </a:t>
            </a:r>
            <a:endParaRPr b="1" sz="27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3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References and Resources</a:t>
            </a:r>
            <a:endParaRPr/>
          </a:p>
        </p:txBody>
      </p:sp>
      <p:sp>
        <p:nvSpPr>
          <p:cNvPr id="399" name="Google Shape;399;p23"/>
          <p:cNvSpPr txBox="1"/>
          <p:nvPr>
            <p:ph idx="1" type="body"/>
          </p:nvPr>
        </p:nvSpPr>
        <p:spPr>
          <a:xfrm>
            <a:off x="325850" y="1641225"/>
            <a:ext cx="8665800" cy="47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LWV Transformation Roadmap: </a:t>
            </a:r>
            <a:r>
              <a:rPr lang="en" sz="2200">
                <a:solidFill>
                  <a:srgbClr val="3C78D8"/>
                </a:solidFill>
              </a:rPr>
              <a:t> </a:t>
            </a:r>
            <a:r>
              <a:rPr lang="en" sz="22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Transformation Roadmap</a:t>
            </a:r>
            <a:endParaRPr sz="32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Definition of Culture: </a:t>
            </a:r>
            <a:r>
              <a:rPr b="1" lang="en" sz="2200">
                <a:solidFill>
                  <a:srgbClr val="2C2A29"/>
                </a:solidFill>
                <a:highlight>
                  <a:srgbClr val="F4F4F4"/>
                </a:highlight>
              </a:rPr>
              <a:t> </a:t>
            </a:r>
            <a:r>
              <a:rPr lang="en" sz="2200" u="sng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merriam webster</a:t>
            </a:r>
            <a:endParaRPr sz="42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Iceberg of Culture: </a:t>
            </a:r>
            <a:r>
              <a:rPr lang="en" sz="2200" u="sng">
                <a:solidFill>
                  <a:srgbClr val="1155CC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Edward T Hall Cultural Iceberg Model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Torben Rick: </a:t>
            </a:r>
            <a:r>
              <a:rPr lang="en" sz="2200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Why is organizational culture change difficult</a:t>
            </a:r>
            <a:endParaRPr sz="22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LWVUS Webinar</a:t>
            </a:r>
            <a:r>
              <a:rPr b="1" lang="en" sz="2200"/>
              <a:t>: </a:t>
            </a:r>
            <a:r>
              <a:rPr lang="en" sz="2200" u="sng">
                <a:solidFill>
                  <a:srgbClr val="1155CC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Whys and What of DEI</a:t>
            </a:r>
            <a:endParaRPr sz="22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Integrating DEI:</a:t>
            </a:r>
            <a:r>
              <a:rPr b="1" lang="en" sz="2200"/>
              <a:t>  </a:t>
            </a:r>
            <a:r>
              <a:rPr lang="en" sz="2200" u="sng">
                <a:solidFill>
                  <a:srgbClr val="1155CC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C. Jefferson-Jenkins video</a:t>
            </a:r>
            <a:endParaRPr sz="22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Understanding Intent vs Impact:</a:t>
            </a:r>
            <a:r>
              <a:rPr b="1" lang="en" sz="2200"/>
              <a:t>  </a:t>
            </a:r>
            <a:br>
              <a:rPr b="1" lang="en" sz="2200"/>
            </a:br>
            <a:r>
              <a:rPr b="1" lang="en" sz="2200"/>
              <a:t>	</a:t>
            </a:r>
            <a:r>
              <a:rPr lang="en" sz="2200"/>
              <a:t>Article:</a:t>
            </a:r>
            <a:r>
              <a:rPr b="1" lang="en" sz="2200">
                <a:solidFill>
                  <a:srgbClr val="1155CC"/>
                </a:solidFill>
              </a:rPr>
              <a:t> </a:t>
            </a:r>
            <a:r>
              <a:rPr lang="en" sz="2200" u="sng">
                <a:solidFill>
                  <a:srgbClr val="1155CC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Why Detroiters Didn't Trust City Tree-Planting Efforts</a:t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DEI Success Stories:  </a:t>
            </a:r>
            <a:r>
              <a:rPr lang="en" sz="2200" u="sng">
                <a:solidFill>
                  <a:srgbClr val="1155CC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LWV of Dearborn/Dearborn Heights (MI)</a:t>
            </a:r>
            <a:r>
              <a:rPr lang="en" sz="2200">
                <a:solidFill>
                  <a:srgbClr val="1155CC"/>
                </a:solidFill>
              </a:rPr>
              <a:t> and </a:t>
            </a:r>
            <a:r>
              <a:rPr lang="en" sz="2200" u="sng">
                <a:solidFill>
                  <a:srgbClr val="1155CC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LWV of Janesville (WI)</a:t>
            </a:r>
            <a:endParaRPr sz="22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/>
              <a:t>History of the League video (LWV of Greater Pittsburgh): </a:t>
            </a:r>
            <a:r>
              <a:rPr lang="en" sz="2200" u="sng">
                <a:solidFill>
                  <a:srgbClr val="1155CC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Acknowledging our History, Growing a More Equitable Future</a:t>
            </a:r>
            <a:endParaRPr sz="3200">
              <a:solidFill>
                <a:srgbClr val="1155CC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t/>
            </a:r>
            <a:endParaRPr sz="2200"/>
          </a:p>
        </p:txBody>
      </p:sp>
      <p:sp>
        <p:nvSpPr>
          <p:cNvPr id="400" name="Google Shape;400;p23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1" name="Google Shape;401;p23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DEI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5596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0" name="Google Shape;190;p3"/>
          <p:cNvSpPr txBox="1"/>
          <p:nvPr>
            <p:ph idx="2" type="sldNum"/>
          </p:nvPr>
        </p:nvSpPr>
        <p:spPr>
          <a:xfrm>
            <a:off x="2204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DEI </a:t>
            </a:r>
            <a:endParaRPr/>
          </a:p>
        </p:txBody>
      </p:sp>
      <p:sp>
        <p:nvSpPr>
          <p:cNvPr id="191" name="Google Shape;191;p3"/>
          <p:cNvSpPr txBox="1"/>
          <p:nvPr/>
        </p:nvSpPr>
        <p:spPr>
          <a:xfrm>
            <a:off x="348600" y="1642200"/>
            <a:ext cx="8331300" cy="41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b="1" i="0" lang="en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Show Respect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b="1" i="0" lang="en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Listen (it’s more important than speaking)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b="1" i="0" lang="en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Speak to the subject at hand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b="1" i="0" lang="en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We all may feel discomfort experiencing  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new ideas and perspectives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b="1" i="0" lang="en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Practice self-care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b="1" i="0" lang="en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Not all problems will be solved now</a:t>
            </a:r>
            <a:endParaRPr b="1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Lato"/>
              <a:buChar char="●"/>
            </a:pPr>
            <a:r>
              <a:rPr b="1" i="0" lang="en" sz="2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Look for common ground</a:t>
            </a:r>
            <a:endParaRPr b="0" i="0" sz="2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387900" y="347525"/>
            <a:ext cx="7071900" cy="9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1" i="0" lang="en" sz="4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Discussion Guidelines</a:t>
            </a:r>
            <a:r>
              <a:rPr b="0" i="0" lang="en" sz="4200" u="none" cap="none" strike="noStrike">
                <a:solidFill>
                  <a:srgbClr val="FFEED5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4200" u="none" cap="none" strike="noStrike">
              <a:solidFill>
                <a:srgbClr val="FFEED5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4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DEI </a:t>
            </a:r>
            <a:endParaRPr/>
          </a:p>
        </p:txBody>
      </p:sp>
      <p:pic>
        <p:nvPicPr>
          <p:cNvPr id="199" name="Google Shape;199;p4" title="Leaguef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700"/>
            <a:ext cx="4572001" cy="457215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"/>
          <p:cNvSpPr txBox="1"/>
          <p:nvPr/>
        </p:nvSpPr>
        <p:spPr>
          <a:xfrm>
            <a:off x="311700" y="364800"/>
            <a:ext cx="42603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b="0" i="0" lang="en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LWVPA Equity Initiative,  with local Leagues throughout Pennsylvania, has developed  this series of five learning modules to build understanding of  Diversity, Equity and Inclusion (DEI)</a:t>
            </a:r>
            <a:r>
              <a:rPr b="1" i="0" lang="en" sz="2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b="1" i="0" sz="2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1" name="Google Shape;201;p4"/>
          <p:cNvSpPr txBox="1"/>
          <p:nvPr/>
        </p:nvSpPr>
        <p:spPr>
          <a:xfrm>
            <a:off x="4909200" y="4689325"/>
            <a:ext cx="37056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2800">
                <a:solidFill>
                  <a:srgbClr val="BD1034"/>
                </a:solidFill>
                <a:latin typeface="Lato Black"/>
                <a:ea typeface="Lato Black"/>
                <a:cs typeface="Lato Black"/>
                <a:sym typeface="Lato Black"/>
              </a:rPr>
              <a:t>Welcome!</a:t>
            </a:r>
            <a:endParaRPr sz="2800">
              <a:solidFill>
                <a:srgbClr val="BD1034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lang="en" sz="2800">
                <a:solidFill>
                  <a:srgbClr val="005596"/>
                </a:solidFill>
                <a:latin typeface="Lato Black"/>
                <a:ea typeface="Lato Black"/>
                <a:cs typeface="Lato Black"/>
                <a:sym typeface="Lato Black"/>
              </a:rPr>
              <a:t>DEI Learning Module 5 of 5</a:t>
            </a:r>
            <a:endParaRPr b="0" i="0" sz="2800" u="none" cap="none" strike="noStrike">
              <a:solidFill>
                <a:srgbClr val="005596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5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5"/>
          <p:cNvSpPr txBox="1"/>
          <p:nvPr>
            <p:ph idx="2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DEI </a:t>
            </a:r>
            <a:endParaRPr/>
          </a:p>
        </p:txBody>
      </p:sp>
      <p:sp>
        <p:nvSpPr>
          <p:cNvPr id="208" name="Google Shape;208;p5"/>
          <p:cNvSpPr txBox="1"/>
          <p:nvPr/>
        </p:nvSpPr>
        <p:spPr>
          <a:xfrm>
            <a:off x="363600" y="364800"/>
            <a:ext cx="4208400" cy="57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FFEABA"/>
                </a:solidFill>
                <a:latin typeface="Lato Black"/>
                <a:ea typeface="Lato Black"/>
                <a:cs typeface="Lato Black"/>
                <a:sym typeface="Lato Black"/>
              </a:rPr>
              <a:t>Module 5: </a:t>
            </a:r>
            <a:endParaRPr b="0" i="0" sz="2800" u="none" cap="none" strike="noStrike">
              <a:solidFill>
                <a:srgbClr val="FFEABA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What is Your Plan to </a:t>
            </a:r>
            <a:r>
              <a:rPr lang="en" sz="2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Integrate DEI</a:t>
            </a:r>
            <a:r>
              <a:rPr b="0" i="0" lang="en" sz="2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?</a:t>
            </a:r>
            <a:endParaRPr b="0" i="0" sz="28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Put</a:t>
            </a:r>
            <a:r>
              <a:rPr lang="en" sz="2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b="0" i="0" lang="en" sz="2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 the DEI </a:t>
            </a:r>
            <a:r>
              <a:rPr lang="en" sz="28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P</a:t>
            </a:r>
            <a:r>
              <a:rPr b="0" i="0" lang="en" sz="2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olicy </a:t>
            </a:r>
            <a:endParaRPr b="0" i="0" sz="28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into practice in your League to become </a:t>
            </a:r>
            <a:endParaRPr b="0" i="0" sz="28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a more diverse, equitable and inclusive organization.</a:t>
            </a:r>
            <a:endParaRPr b="0" i="0" sz="2800" u="none" cap="none" strike="noStrike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4736450" y="419700"/>
            <a:ext cx="4208400" cy="5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1" lang="en" sz="3000" u="none" cap="none" strike="noStrike">
                <a:solidFill>
                  <a:srgbClr val="005596"/>
                </a:solidFill>
                <a:latin typeface="Lato"/>
                <a:ea typeface="Lato"/>
                <a:cs typeface="Lato"/>
                <a:sym typeface="Lato"/>
              </a:rPr>
              <a:t>‘‘...Diversity, equity, and inclusion are central to the organization’s current and future success in engaging all individuals, households, communities, and policymakers in creating a more perfect democracy.’..’</a:t>
            </a:r>
            <a:endParaRPr i="1" sz="3000" u="none" cap="none" strike="noStrike">
              <a:solidFill>
                <a:srgbClr val="005596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5596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i="1" lang="en" sz="2800">
                <a:solidFill>
                  <a:srgbClr val="005596"/>
                </a:solidFill>
                <a:latin typeface="Lato Black"/>
                <a:ea typeface="Lato Black"/>
                <a:cs typeface="Lato Black"/>
                <a:sym typeface="Lato Black"/>
              </a:rPr>
              <a:t>-</a:t>
            </a:r>
            <a:r>
              <a:rPr b="0" i="1" lang="en" sz="2800" u="none" cap="none" strike="noStrike">
                <a:solidFill>
                  <a:srgbClr val="005596"/>
                </a:solidFill>
                <a:latin typeface="Lato Black"/>
                <a:ea typeface="Lato Black"/>
                <a:cs typeface="Lato Black"/>
                <a:sym typeface="Lato Black"/>
              </a:rPr>
              <a:t>LWV</a:t>
            </a:r>
            <a:r>
              <a:rPr i="1" lang="en" sz="2800">
                <a:solidFill>
                  <a:srgbClr val="005596"/>
                </a:solidFill>
                <a:latin typeface="Lato Black"/>
                <a:ea typeface="Lato Black"/>
                <a:cs typeface="Lato Black"/>
                <a:sym typeface="Lato Black"/>
              </a:rPr>
              <a:t> </a:t>
            </a:r>
            <a:r>
              <a:rPr b="0" i="1" lang="en" sz="2800" u="none" cap="none" strike="noStrike">
                <a:solidFill>
                  <a:srgbClr val="005596"/>
                </a:solidFill>
                <a:latin typeface="Lato Black"/>
                <a:ea typeface="Lato Black"/>
                <a:cs typeface="Lato Black"/>
                <a:sym typeface="Lato Black"/>
              </a:rPr>
              <a:t>DEI Policy</a:t>
            </a:r>
            <a:endParaRPr b="0" i="1" sz="2800" u="none" cap="none" strike="noStrike">
              <a:solidFill>
                <a:srgbClr val="005596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/>
              <a:t>League of Women Voters of Pennsylvania    </a:t>
            </a:r>
            <a:fld id="{00000000-1234-1234-1234-123412341234}" type="slidenum">
              <a:rPr lang="en" sz="2300"/>
              <a:t>‹#›</a:t>
            </a:fld>
            <a:endParaRPr sz="2300"/>
          </a:p>
        </p:txBody>
      </p:sp>
      <p:sp>
        <p:nvSpPr>
          <p:cNvPr id="215" name="Google Shape;215;p6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/>
              <a:t>DEI</a:t>
            </a:r>
            <a:endParaRPr sz="2300"/>
          </a:p>
        </p:txBody>
      </p:sp>
      <p:sp>
        <p:nvSpPr>
          <p:cNvPr id="216" name="Google Shape;216;p6"/>
          <p:cNvSpPr txBox="1"/>
          <p:nvPr/>
        </p:nvSpPr>
        <p:spPr>
          <a:xfrm>
            <a:off x="142200" y="2478150"/>
            <a:ext cx="46776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Char char="●"/>
            </a:pPr>
            <a:r>
              <a:rPr b="0" i="0" lang="en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is </a:t>
            </a:r>
            <a:r>
              <a:rPr b="0" i="0" lang="en" sz="28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diversity, equity, </a:t>
            </a:r>
            <a:endParaRPr b="0" i="0" sz="28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45720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and Inclusion (DEI)</a:t>
            </a:r>
            <a:r>
              <a:rPr b="1" i="0" lang="en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b="1" i="0" sz="2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Char char="●"/>
            </a:pPr>
            <a:r>
              <a:rPr b="0" i="0" lang="en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is a </a:t>
            </a:r>
            <a:r>
              <a:rPr b="0" i="0" lang="en" sz="28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League community</a:t>
            </a:r>
            <a:r>
              <a:rPr b="1" i="0" lang="en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b="1" i="0" sz="2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Char char="●"/>
            </a:pPr>
            <a:r>
              <a:rPr b="0" i="0" lang="en" sz="28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Why is DEI  important to your League and your community?</a:t>
            </a:r>
            <a:r>
              <a:rPr b="1" i="0" lang="en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2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6"/>
          <p:cNvSpPr txBox="1"/>
          <p:nvPr/>
        </p:nvSpPr>
        <p:spPr>
          <a:xfrm>
            <a:off x="370800" y="293750"/>
            <a:ext cx="80400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rgbClr val="FFEED5"/>
                </a:solidFill>
                <a:latin typeface="Lato"/>
                <a:ea typeface="Lato"/>
                <a:cs typeface="Lato"/>
                <a:sym typeface="Lato"/>
              </a:rPr>
              <a:t>What are</a:t>
            </a:r>
            <a:r>
              <a:rPr b="0" i="0" lang="en" sz="4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" sz="4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essential questions</a:t>
            </a:r>
            <a:r>
              <a:rPr b="0" i="0" lang="en" sz="4200" u="none" cap="none" strike="noStrike">
                <a:solidFill>
                  <a:srgbClr val="FFEAB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4200" u="none" cap="none" strike="noStrike">
              <a:solidFill>
                <a:srgbClr val="FFEAB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rgbClr val="FFEED5"/>
                </a:solidFill>
                <a:latin typeface="Lato"/>
                <a:ea typeface="Lato"/>
                <a:cs typeface="Lato"/>
                <a:sym typeface="Lato"/>
              </a:rPr>
              <a:t>to ask about DEI?</a:t>
            </a:r>
            <a:endParaRPr b="0" i="0" sz="4200" u="none" cap="none" strike="noStrike">
              <a:solidFill>
                <a:srgbClr val="FFEED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Large center circle - DEI - Diversity, Equity, Inclusion surrounded by smaller yellow circles (from top, clockwise)  1. Events, Programs, Advocates 2. Membership and Leadership 3. Fair Mapping/Redistricting 4. Voter Services, Health Care, Environment, Youth Corps 5. General Operations" id="218" name="Google Shape;218;p6" title="DEI - Diversity, Equity, Inclusi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9811" y="2535001"/>
            <a:ext cx="3821914" cy="362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/>
              <a:t>League of Women Voters of Pennsylvania    </a:t>
            </a:r>
            <a:fld id="{00000000-1234-1234-1234-123412341234}" type="slidenum">
              <a:rPr lang="en" sz="2300"/>
              <a:t>‹#›</a:t>
            </a:fld>
            <a:endParaRPr sz="2300"/>
          </a:p>
        </p:txBody>
      </p:sp>
      <p:sp>
        <p:nvSpPr>
          <p:cNvPr id="224" name="Google Shape;224;p7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2300"/>
              <a:t>DEI</a:t>
            </a:r>
            <a:endParaRPr sz="2300"/>
          </a:p>
        </p:txBody>
      </p:sp>
      <p:sp>
        <p:nvSpPr>
          <p:cNvPr id="225" name="Google Shape;225;p7"/>
          <p:cNvSpPr txBox="1"/>
          <p:nvPr/>
        </p:nvSpPr>
        <p:spPr>
          <a:xfrm>
            <a:off x="370800" y="293750"/>
            <a:ext cx="8040000" cy="15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rgbClr val="FFEED5"/>
                </a:solidFill>
                <a:latin typeface="Lato"/>
                <a:ea typeface="Lato"/>
                <a:cs typeface="Lato"/>
                <a:sym typeface="Lato"/>
              </a:rPr>
              <a:t>What are</a:t>
            </a:r>
            <a:r>
              <a:rPr b="0" i="0" lang="en" sz="4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i="0" lang="en" sz="42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the essential questions</a:t>
            </a:r>
            <a:r>
              <a:rPr b="0" i="0" lang="en" sz="4200" u="none" cap="none" strike="noStrike">
                <a:solidFill>
                  <a:srgbClr val="FFEABA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b="0" i="0" sz="4200" u="none" cap="none" strike="noStrike">
              <a:solidFill>
                <a:srgbClr val="FFEABA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n" sz="4200" u="none" cap="none" strike="noStrike">
                <a:solidFill>
                  <a:srgbClr val="FFEED5"/>
                </a:solidFill>
                <a:latin typeface="Lato"/>
                <a:ea typeface="Lato"/>
                <a:cs typeface="Lato"/>
                <a:sym typeface="Lato"/>
              </a:rPr>
              <a:t>to ask about DEI?</a:t>
            </a:r>
            <a:endParaRPr b="0" i="0" sz="4200" u="none" cap="none" strike="noStrike">
              <a:solidFill>
                <a:srgbClr val="FFEED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Large center circle - DEI - Diversity, Equity, Inclusion surrounded by smaller yellow circles (from top, clockwise)  1. Events, Programs, Advocates 2. Membership and Leadership 3. Fair Mapping/Redistricting 4. Voter Services, Health Care, Environment, Youth Corps 5. General Operations" id="226" name="Google Shape;226;p7" title="DEI - Diversity, Equity, Inclusion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9811" y="2535001"/>
            <a:ext cx="3821914" cy="362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7"/>
          <p:cNvSpPr txBox="1"/>
          <p:nvPr/>
        </p:nvSpPr>
        <p:spPr>
          <a:xfrm>
            <a:off x="142200" y="2478150"/>
            <a:ext cx="4677600" cy="362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 Black"/>
              <a:buChar char="●"/>
            </a:pPr>
            <a:r>
              <a:rPr b="0" i="0" lang="en" sz="28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How are diversity, equity, and inclusion interconnected?</a:t>
            </a:r>
            <a:endParaRPr b="0" i="0" sz="28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-4064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ato"/>
              <a:buChar char="●"/>
            </a:pPr>
            <a:r>
              <a:rPr b="0" i="0" lang="en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What are some ways to </a:t>
            </a:r>
            <a:endParaRPr b="0" i="0" sz="2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advance the </a:t>
            </a:r>
            <a:r>
              <a:rPr b="0" i="0" lang="en" sz="2800" u="none" cap="none" strike="noStrike">
                <a:solidFill>
                  <a:srgbClr val="000000"/>
                </a:solidFill>
                <a:latin typeface="Lato Black"/>
                <a:ea typeface="Lato Black"/>
                <a:cs typeface="Lato Black"/>
                <a:sym typeface="Lato Black"/>
              </a:rPr>
              <a:t>DEI policy</a:t>
            </a:r>
            <a:endParaRPr b="0" i="0" sz="28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>
                <a:latin typeface="Lato"/>
                <a:ea typeface="Lato"/>
                <a:cs typeface="Lato"/>
                <a:sym typeface="Lato"/>
              </a:rPr>
              <a:t>i</a:t>
            </a:r>
            <a:r>
              <a:rPr b="0" i="0" lang="en" sz="28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n your League?</a:t>
            </a:r>
            <a:endParaRPr b="0" i="0" sz="28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ED5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94359e96e3_2_73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g194359e96e3_2_73"/>
          <p:cNvSpPr txBox="1"/>
          <p:nvPr>
            <p:ph type="title"/>
          </p:nvPr>
        </p:nvSpPr>
        <p:spPr>
          <a:xfrm>
            <a:off x="357000" y="298925"/>
            <a:ext cx="8587800" cy="15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"/>
              <a:t>Learning Objectives</a:t>
            </a:r>
            <a:r>
              <a:rPr b="0" lang="en">
                <a:solidFill>
                  <a:srgbClr val="FFEED5"/>
                </a:solidFill>
              </a:rPr>
              <a:t> </a:t>
            </a:r>
            <a:endParaRPr b="0">
              <a:solidFill>
                <a:srgbClr val="FFEED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b="0" lang="en">
                <a:solidFill>
                  <a:srgbClr val="FFEED5"/>
                </a:solidFill>
              </a:rPr>
              <a:t>for Module 5 - Integrating DEI</a:t>
            </a:r>
            <a:r>
              <a:rPr b="0" lang="en"/>
              <a:t> 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t/>
            </a:r>
            <a:endParaRPr b="0">
              <a:solidFill>
                <a:srgbClr val="FFEED5"/>
              </a:solidFill>
            </a:endParaRPr>
          </a:p>
        </p:txBody>
      </p:sp>
      <p:sp>
        <p:nvSpPr>
          <p:cNvPr id="234" name="Google Shape;234;g194359e96e3_2_73"/>
          <p:cNvSpPr txBox="1"/>
          <p:nvPr/>
        </p:nvSpPr>
        <p:spPr>
          <a:xfrm>
            <a:off x="6070825" y="3056875"/>
            <a:ext cx="2743200" cy="28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55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An inclusive and welcoming </a:t>
            </a: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culture</a:t>
            </a: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in your League.</a:t>
            </a:r>
            <a:endParaRPr b="1"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Continue to learn, excite change,</a:t>
            </a:r>
            <a:endParaRPr b="1"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meet the future.</a:t>
            </a:r>
            <a:endParaRPr b="1" sz="22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5" name="Google Shape;235;g194359e96e3_2_73"/>
          <p:cNvSpPr txBox="1"/>
          <p:nvPr/>
        </p:nvSpPr>
        <p:spPr>
          <a:xfrm>
            <a:off x="3200400" y="3050275"/>
            <a:ext cx="2743200" cy="285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55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" sz="2200">
                <a:solidFill>
                  <a:srgbClr val="1A0D1A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Why and how we embrace equitable practices and policies which allow everyone to </a:t>
            </a:r>
            <a:r>
              <a:rPr b="1" lang="en" sz="2200">
                <a:solidFill>
                  <a:srgbClr val="1A0D1A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participate.</a:t>
            </a:r>
            <a:endParaRPr b="1" sz="2200">
              <a:solidFill>
                <a:srgbClr val="1A0D1A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200">
              <a:solidFill>
                <a:srgbClr val="1A0D1A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6" name="Google Shape;236;g194359e96e3_2_73"/>
          <p:cNvSpPr txBox="1"/>
          <p:nvPr/>
        </p:nvSpPr>
        <p:spPr>
          <a:xfrm>
            <a:off x="325450" y="3056875"/>
            <a:ext cx="2743200" cy="2316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55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" sz="2200">
                <a:solidFill>
                  <a:srgbClr val="1A0D1A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League culture, League  history and how these influence our perceptions, policies, and actions.</a:t>
            </a:r>
            <a:br>
              <a:rPr b="1" lang="en" sz="2200">
                <a:solidFill>
                  <a:srgbClr val="1A0D1A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</a:br>
            <a:r>
              <a:rPr b="1" lang="en" sz="1200">
                <a:solidFill>
                  <a:srgbClr val="1A0D1A"/>
                </a:solidFill>
                <a:highlight>
                  <a:schemeClr val="lt1"/>
                </a:highlight>
                <a:latin typeface="Lato"/>
                <a:ea typeface="Lato"/>
                <a:cs typeface="Lato"/>
                <a:sym typeface="Lato"/>
              </a:rPr>
              <a:t> </a:t>
            </a:r>
            <a:endParaRPr b="1" sz="120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7" name="Google Shape;237;g194359e96e3_2_73"/>
          <p:cNvSpPr/>
          <p:nvPr/>
        </p:nvSpPr>
        <p:spPr>
          <a:xfrm>
            <a:off x="3198150" y="2525575"/>
            <a:ext cx="2743200" cy="524700"/>
          </a:xfrm>
          <a:prstGeom prst="rect">
            <a:avLst/>
          </a:prstGeom>
          <a:solidFill>
            <a:srgbClr val="820263"/>
          </a:solidFill>
          <a:ln cap="flat" cmpd="sng" w="9525">
            <a:solidFill>
              <a:srgbClr val="0055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Understand</a:t>
            </a:r>
            <a:endParaRPr b="0" i="0" sz="1500" u="none" cap="none" strike="noStrike">
              <a:solidFill>
                <a:srgbClr val="000000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8" name="Google Shape;238;g194359e96e3_2_73"/>
          <p:cNvSpPr/>
          <p:nvPr/>
        </p:nvSpPr>
        <p:spPr>
          <a:xfrm>
            <a:off x="325479" y="2525575"/>
            <a:ext cx="2743200" cy="524700"/>
          </a:xfrm>
          <a:prstGeom prst="rect">
            <a:avLst/>
          </a:prstGeom>
          <a:solidFill>
            <a:srgbClr val="820263"/>
          </a:solidFill>
          <a:ln cap="flat" cmpd="sng" w="9525">
            <a:solidFill>
              <a:srgbClr val="00559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2100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Understand</a:t>
            </a:r>
            <a:endParaRPr b="0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194359e96e3_2_73"/>
          <p:cNvSpPr/>
          <p:nvPr/>
        </p:nvSpPr>
        <p:spPr>
          <a:xfrm>
            <a:off x="6070825" y="2525575"/>
            <a:ext cx="2743200" cy="524700"/>
          </a:xfrm>
          <a:prstGeom prst="rect">
            <a:avLst/>
          </a:prstGeom>
          <a:solidFill>
            <a:srgbClr val="82026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" sz="210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Activate</a:t>
            </a:r>
            <a:endParaRPr b="0" i="0" sz="21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0" name="Google Shape;240;g194359e96e3_2_73"/>
          <p:cNvSpPr txBox="1"/>
          <p:nvPr/>
        </p:nvSpPr>
        <p:spPr>
          <a:xfrm>
            <a:off x="296600" y="6319225"/>
            <a:ext cx="2084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DEI </a:t>
            </a:r>
            <a:endParaRPr sz="230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8"/>
          <p:cNvSpPr txBox="1"/>
          <p:nvPr>
            <p:ph type="title"/>
          </p:nvPr>
        </p:nvSpPr>
        <p:spPr>
          <a:xfrm>
            <a:off x="311700" y="4409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/>
              <a:t>Our shared LWV DEI Vision</a:t>
            </a:r>
            <a:endParaRPr/>
          </a:p>
        </p:txBody>
      </p:sp>
      <p:sp>
        <p:nvSpPr>
          <p:cNvPr id="246" name="Google Shape;246;p8"/>
          <p:cNvSpPr txBox="1"/>
          <p:nvPr>
            <p:ph idx="12" type="sldNum"/>
          </p:nvPr>
        </p:nvSpPr>
        <p:spPr>
          <a:xfrm>
            <a:off x="2910550" y="6319225"/>
            <a:ext cx="60342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/>
              <a:t>League of Women Voters of Pennsylvania    </a:t>
            </a: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8"/>
          <p:cNvSpPr txBox="1"/>
          <p:nvPr>
            <p:ph idx="3" type="sldNum"/>
          </p:nvPr>
        </p:nvSpPr>
        <p:spPr>
          <a:xfrm>
            <a:off x="296600" y="6319225"/>
            <a:ext cx="36891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DEI</a:t>
            </a:r>
            <a:endParaRPr/>
          </a:p>
        </p:txBody>
      </p:sp>
      <p:sp>
        <p:nvSpPr>
          <p:cNvPr id="248" name="Google Shape;248;p8"/>
          <p:cNvSpPr txBox="1"/>
          <p:nvPr/>
        </p:nvSpPr>
        <p:spPr>
          <a:xfrm>
            <a:off x="152400" y="1676400"/>
            <a:ext cx="8658000" cy="469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rgbClr val="520C50"/>
                </a:solidFill>
                <a:latin typeface="Lato"/>
                <a:ea typeface="Lato"/>
                <a:cs typeface="Lato"/>
                <a:sym typeface="Lato"/>
              </a:rPr>
              <a:t>We imagine a League that:</a:t>
            </a:r>
            <a:endParaRPr b="1" i="1" sz="2400">
              <a:solidFill>
                <a:srgbClr val="520C5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20C50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rgbClr val="520C50"/>
                </a:solidFill>
                <a:latin typeface="Lato"/>
                <a:ea typeface="Lato"/>
                <a:cs typeface="Lato"/>
                <a:sym typeface="Lato"/>
              </a:rPr>
              <a:t>Embraces and embodies diversity, equity, and inclusion </a:t>
            </a:r>
            <a:endParaRPr b="1" sz="2400">
              <a:solidFill>
                <a:srgbClr val="520C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20C50"/>
                </a:solidFill>
                <a:latin typeface="Lato"/>
                <a:ea typeface="Lato"/>
                <a:cs typeface="Lato"/>
                <a:sym typeface="Lato"/>
              </a:rPr>
              <a:t>as inextricable from the mission to empower voters </a:t>
            </a:r>
            <a:endParaRPr b="1" sz="2400">
              <a:solidFill>
                <a:srgbClr val="520C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20C50"/>
                </a:solidFill>
                <a:latin typeface="Lato"/>
                <a:ea typeface="Lato"/>
                <a:cs typeface="Lato"/>
                <a:sym typeface="Lato"/>
              </a:rPr>
              <a:t>and defend democracy.</a:t>
            </a:r>
            <a:endParaRPr b="1" sz="2400">
              <a:solidFill>
                <a:srgbClr val="520C5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20C50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rgbClr val="520C50"/>
                </a:solidFill>
                <a:latin typeface="Lato"/>
                <a:ea typeface="Lato"/>
                <a:cs typeface="Lato"/>
                <a:sym typeface="Lato"/>
              </a:rPr>
              <a:t>Engages in purposeful action to advance diversity, equity, </a:t>
            </a:r>
            <a:endParaRPr b="1" sz="2400">
              <a:solidFill>
                <a:srgbClr val="520C5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520C50"/>
                </a:solidFill>
                <a:latin typeface="Lato"/>
                <a:ea typeface="Lato"/>
                <a:cs typeface="Lato"/>
                <a:sym typeface="Lato"/>
              </a:rPr>
              <a:t>and inclusion beyond words.</a:t>
            </a:r>
            <a:endParaRPr b="1" sz="2400">
              <a:solidFill>
                <a:srgbClr val="520C5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20C50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rgbClr val="520C50"/>
                </a:solidFill>
                <a:latin typeface="Lato"/>
                <a:ea typeface="Lato"/>
                <a:cs typeface="Lato"/>
                <a:sym typeface="Lato"/>
              </a:rPr>
              <a:t>Commits at the individual and collective level to being </a:t>
            </a:r>
            <a:br>
              <a:rPr b="1" lang="en" sz="2400">
                <a:solidFill>
                  <a:srgbClr val="520C5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1" lang="en" sz="2400">
                <a:solidFill>
                  <a:srgbClr val="520C50"/>
                </a:solidFill>
                <a:latin typeface="Lato"/>
                <a:ea typeface="Lato"/>
                <a:cs typeface="Lato"/>
                <a:sym typeface="Lato"/>
              </a:rPr>
              <a:t>more self-aware and understanding of diverse perspectives and experiences.</a:t>
            </a:r>
            <a:endParaRPr b="1" sz="2400">
              <a:solidFill>
                <a:srgbClr val="520C50"/>
              </a:solidFill>
              <a:latin typeface="Lato"/>
              <a:ea typeface="Lato"/>
              <a:cs typeface="Lato"/>
              <a:sym typeface="Lato"/>
            </a:endParaRPr>
          </a:p>
          <a:p>
            <a:pPr indent="-38100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520C50"/>
              </a:buClr>
              <a:buSzPts val="2400"/>
              <a:buFont typeface="Lato"/>
              <a:buChar char="●"/>
            </a:pPr>
            <a:r>
              <a:rPr b="1" lang="en" sz="2400">
                <a:solidFill>
                  <a:srgbClr val="520C50"/>
                </a:solidFill>
                <a:latin typeface="Lato"/>
                <a:ea typeface="Lato"/>
                <a:cs typeface="Lato"/>
                <a:sym typeface="Lato"/>
              </a:rPr>
              <a:t>Is known for being relevant, diverse, equitable and inclusive - inside and out.</a:t>
            </a:r>
            <a:endParaRPr b="1" sz="2400">
              <a:solidFill>
                <a:srgbClr val="520C5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WVP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LWVP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