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Black-bold.fntdata"/><Relationship Id="rId10" Type="http://schemas.openxmlformats.org/officeDocument/2006/relationships/font" Target="fonts/Lato-boldItalic.fntdata"/><Relationship Id="rId12" Type="http://schemas.openxmlformats.org/officeDocument/2006/relationships/font" Target="fonts/LatoBlack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284575" y="3249400"/>
            <a:ext cx="41067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/>
          <p:nvPr/>
        </p:nvSpPr>
        <p:spPr>
          <a:xfrm>
            <a:off x="-50" y="6325950"/>
            <a:ext cx="9144000" cy="524700"/>
          </a:xfrm>
          <a:prstGeom prst="rect">
            <a:avLst/>
          </a:prstGeom>
          <a:solidFill>
            <a:srgbClr val="520C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098150" y="6319225"/>
            <a:ext cx="78465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League of Women Voters of Pennsylvania  Equity Initiative</a:t>
            </a:r>
            <a:endParaRPr sz="23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6600" y="6319225"/>
            <a:ext cx="2084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DEI</a:t>
            </a:r>
            <a:endParaRPr sz="23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96600" y="2022750"/>
            <a:ext cx="1622100" cy="831300"/>
          </a:xfrm>
          <a:prstGeom prst="rect">
            <a:avLst/>
          </a:prstGeom>
          <a:solidFill>
            <a:srgbClr val="FFEED5"/>
          </a:solidFill>
          <a:ln cap="flat" cmpd="sng" w="28575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LWVPA DEI LEARNING MODULES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26025" y="201975"/>
            <a:ext cx="8179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3600">
                <a:solidFill>
                  <a:srgbClr val="820263"/>
                </a:solidFill>
                <a:latin typeface="Lato Black"/>
                <a:ea typeface="Lato Black"/>
                <a:cs typeface="Lato Black"/>
                <a:sym typeface="Lato Black"/>
              </a:rPr>
              <a:t>DEI Learning Module Components </a:t>
            </a:r>
            <a:endParaRPr sz="3600">
              <a:solidFill>
                <a:srgbClr val="820263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3600">
                <a:solidFill>
                  <a:srgbClr val="820263"/>
                </a:solidFill>
                <a:latin typeface="Lato Black"/>
                <a:ea typeface="Lato Black"/>
                <a:cs typeface="Lato Black"/>
                <a:sym typeface="Lato Black"/>
              </a:rPr>
              <a:t>Folder Hierarchy</a:t>
            </a:r>
            <a:endParaRPr sz="3600">
              <a:solidFill>
                <a:srgbClr val="820263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2301675" y="5147075"/>
            <a:ext cx="25500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2301675" y="4524025"/>
            <a:ext cx="25500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1918700" y="2413525"/>
            <a:ext cx="3759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2310075" y="5789950"/>
            <a:ext cx="25332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267550" y="1953675"/>
            <a:ext cx="39894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284625" y="1954725"/>
            <a:ext cx="0" cy="384630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2267550" y="3249400"/>
            <a:ext cx="2584200" cy="0"/>
          </a:xfrm>
          <a:prstGeom prst="straightConnector1">
            <a:avLst/>
          </a:prstGeom>
          <a:noFill/>
          <a:ln cap="flat" cmpd="sng" w="19050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2628725" y="1761225"/>
            <a:ext cx="3027000" cy="400200"/>
          </a:xfrm>
          <a:prstGeom prst="rect">
            <a:avLst/>
          </a:prstGeom>
          <a:solidFill>
            <a:srgbClr val="E0ECF7"/>
          </a:solidFill>
          <a:ln cap="flat" cmpd="sng" w="28575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*FACILITATORS: READ FIRST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228425" y="3049300"/>
            <a:ext cx="2286300" cy="19086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Slide Deck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Printable </a:t>
            </a:r>
            <a:br>
              <a:rPr b="1" lang="en">
                <a:latin typeface="Lato"/>
                <a:ea typeface="Lato"/>
                <a:cs typeface="Lato"/>
                <a:sym typeface="Lato"/>
              </a:rPr>
            </a:br>
            <a:r>
              <a:rPr b="1" lang="en">
                <a:latin typeface="Lato"/>
                <a:ea typeface="Lato"/>
                <a:cs typeface="Lato"/>
                <a:sym typeface="Lato"/>
              </a:rPr>
              <a:t>Notes &amp; Script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Folder containing: 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Handouts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Generic thank you 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Letter with links to resources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228425" y="1761225"/>
            <a:ext cx="2286300" cy="10467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Facilitators Notes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Collected Citations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Feedback Form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Folder Hierarchy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>
            <a:off x="2284575" y="3888250"/>
            <a:ext cx="2584200" cy="0"/>
          </a:xfrm>
          <a:prstGeom prst="straightConnector1">
            <a:avLst/>
          </a:prstGeom>
          <a:noFill/>
          <a:ln cap="flat" cmpd="sng" w="28575">
            <a:solidFill>
              <a:srgbClr val="520C5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2628725" y="3049300"/>
            <a:ext cx="3027000" cy="400200"/>
          </a:xfrm>
          <a:prstGeom prst="rect">
            <a:avLst/>
          </a:prstGeom>
          <a:solidFill>
            <a:srgbClr val="FFEED5"/>
          </a:solidFill>
          <a:ln cap="flat" cmpd="sng" w="19050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MODULE 1: WHAT IS DEI?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28725" y="3672000"/>
            <a:ext cx="3027000" cy="400200"/>
          </a:xfrm>
          <a:prstGeom prst="rect">
            <a:avLst/>
          </a:prstGeom>
          <a:solidFill>
            <a:srgbClr val="FFEED5"/>
          </a:solidFill>
          <a:ln cap="flat" cmpd="sng" w="19050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MODULE 2: WHAT IS DIVERSITY?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628725" y="4304100"/>
            <a:ext cx="3027000" cy="400200"/>
          </a:xfrm>
          <a:prstGeom prst="rect">
            <a:avLst/>
          </a:prstGeom>
          <a:solidFill>
            <a:srgbClr val="FFEED5"/>
          </a:solidFill>
          <a:ln cap="flat" cmpd="sng" w="19050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MODULE 3: WHAT IS EQUITY?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628725" y="4946975"/>
            <a:ext cx="3027000" cy="400200"/>
          </a:xfrm>
          <a:prstGeom prst="rect">
            <a:avLst/>
          </a:prstGeom>
          <a:solidFill>
            <a:srgbClr val="FFEED5"/>
          </a:solidFill>
          <a:ln cap="flat" cmpd="sng" w="19050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MODULE 4: WHAT IS INCLUSION?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628725" y="5556900"/>
            <a:ext cx="3027000" cy="400200"/>
          </a:xfrm>
          <a:prstGeom prst="rect">
            <a:avLst/>
          </a:prstGeom>
          <a:solidFill>
            <a:srgbClr val="FFEED5"/>
          </a:solidFill>
          <a:ln cap="flat" cmpd="sng" w="19050">
            <a:solidFill>
              <a:srgbClr val="520C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MODULE 5:  INTEGRATING DEI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