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6858000" cx="12192000"/>
  <p:notesSz cx="6858000" cy="9144000"/>
  <p:embeddedFontLst>
    <p:embeddedFont>
      <p:font typeface="Montserrat SemiBold"/>
      <p:regular r:id="rId29"/>
      <p:bold r:id="rId30"/>
      <p:italic r:id="rId31"/>
      <p:boldItalic r:id="rId32"/>
    </p:embeddedFont>
    <p:embeddedFont>
      <p:font typeface="Libre Franklin"/>
      <p:regular r:id="rId33"/>
      <p:bold r:id="rId34"/>
      <p:italic r:id="rId35"/>
      <p:boldItalic r:id="rId36"/>
    </p:embeddedFont>
    <p:embeddedFont>
      <p:font typeface="Montserrat"/>
      <p:regular r:id="rId37"/>
      <p:bold r:id="rId38"/>
      <p:italic r:id="rId39"/>
      <p:boldItalic r:id="rId40"/>
    </p:embeddedFont>
    <p:embeddedFont>
      <p:font typeface="Montserrat Medium"/>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51">
          <p15:clr>
            <a:srgbClr val="9AA0A6"/>
          </p15:clr>
        </p15:guide>
        <p15:guide id="2" pos="224">
          <p15:clr>
            <a:srgbClr val="9AA0A6"/>
          </p15:clr>
        </p15:guide>
        <p15:guide id="3" pos="7392">
          <p15:clr>
            <a:srgbClr val="9AA0A6"/>
          </p15:clr>
        </p15:guide>
        <p15:guide id="4" pos="2550">
          <p15:clr>
            <a:srgbClr val="9AA0A6"/>
          </p15:clr>
        </p15:guide>
      </p15:sldGuideLst>
    </p:ext>
    <p:ext uri="GoogleSlidesCustomDataVersion2">
      <go:slidesCustomData xmlns:go="http://customooxmlschemas.google.com/" r:id="rId45" roundtripDataSignature="AMtx7mhJ0WHW2NgVTkC26I9n1KN+M8GG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FFCD11-C3BB-4753-ADAB-2B354EADA2A3}">
  <a:tblStyle styleId="{1DFFCD11-C3BB-4753-ADAB-2B354EADA2A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51" orient="horz"/>
        <p:guide pos="224"/>
        <p:guide pos="7392"/>
        <p:guide pos="255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3.xml"/><Relationship Id="rId42" Type="http://schemas.openxmlformats.org/officeDocument/2006/relationships/font" Target="fonts/MontserratMedium-bold.fntdata"/><Relationship Id="rId41" Type="http://schemas.openxmlformats.org/officeDocument/2006/relationships/font" Target="fonts/MontserratMedium-regular.fntdata"/><Relationship Id="rId22" Type="http://schemas.openxmlformats.org/officeDocument/2006/relationships/slide" Target="slides/slide15.xml"/><Relationship Id="rId44" Type="http://schemas.openxmlformats.org/officeDocument/2006/relationships/font" Target="fonts/MontserratMedium-boldItalic.fntdata"/><Relationship Id="rId21" Type="http://schemas.openxmlformats.org/officeDocument/2006/relationships/slide" Target="slides/slide14.xml"/><Relationship Id="rId43" Type="http://schemas.openxmlformats.org/officeDocument/2006/relationships/font" Target="fonts/MontserratMedium-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MontserratSemiBold-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11" Type="http://schemas.openxmlformats.org/officeDocument/2006/relationships/slide" Target="slides/slide4.xml"/><Relationship Id="rId33" Type="http://schemas.openxmlformats.org/officeDocument/2006/relationships/font" Target="fonts/LibreFranklin-regular.fntdata"/><Relationship Id="rId10" Type="http://schemas.openxmlformats.org/officeDocument/2006/relationships/slide" Target="slides/slide3.xml"/><Relationship Id="rId32" Type="http://schemas.openxmlformats.org/officeDocument/2006/relationships/font" Target="fonts/MontserratSemiBold-boldItalic.fntdata"/><Relationship Id="rId13" Type="http://schemas.openxmlformats.org/officeDocument/2006/relationships/slide" Target="slides/slide6.xml"/><Relationship Id="rId35" Type="http://schemas.openxmlformats.org/officeDocument/2006/relationships/font" Target="fonts/LibreFranklin-italic.fntdata"/><Relationship Id="rId12" Type="http://schemas.openxmlformats.org/officeDocument/2006/relationships/slide" Target="slides/slide5.xml"/><Relationship Id="rId34" Type="http://schemas.openxmlformats.org/officeDocument/2006/relationships/font" Target="fonts/LibreFranklin-bold.fntdata"/><Relationship Id="rId15" Type="http://schemas.openxmlformats.org/officeDocument/2006/relationships/slide" Target="slides/slide8.xml"/><Relationship Id="rId37" Type="http://schemas.openxmlformats.org/officeDocument/2006/relationships/font" Target="fonts/Montserrat-regular.fntdata"/><Relationship Id="rId14" Type="http://schemas.openxmlformats.org/officeDocument/2006/relationships/slide" Target="slides/slide7.xml"/><Relationship Id="rId36" Type="http://schemas.openxmlformats.org/officeDocument/2006/relationships/font" Target="fonts/LibreFranklin-boldItalic.fntdata"/><Relationship Id="rId17" Type="http://schemas.openxmlformats.org/officeDocument/2006/relationships/slide" Target="slides/slide10.xml"/><Relationship Id="rId39" Type="http://schemas.openxmlformats.org/officeDocument/2006/relationships/font" Target="fonts/Montserrat-italic.fntdata"/><Relationship Id="rId16" Type="http://schemas.openxmlformats.org/officeDocument/2006/relationships/slide" Target="slides/slide9.xml"/><Relationship Id="rId38" Type="http://schemas.openxmlformats.org/officeDocument/2006/relationships/font" Target="fonts/Montserrat-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about:blank"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 name="Google Shape;8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8a1b775e76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8a1b775e76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tbd</a:t>
            </a:r>
            <a:endParaRPr/>
          </a:p>
        </p:txBody>
      </p:sp>
      <p:sp>
        <p:nvSpPr>
          <p:cNvPr id="177" name="Google Shape;177;g28a1b775e76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a1b775e76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8a1b775e76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tbd</a:t>
            </a:r>
            <a:endParaRPr/>
          </a:p>
        </p:txBody>
      </p:sp>
      <p:sp>
        <p:nvSpPr>
          <p:cNvPr id="188" name="Google Shape;188;g28a1b775e76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8a1b775e76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28a1b775e76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tbd</a:t>
            </a:r>
            <a:endParaRPr/>
          </a:p>
        </p:txBody>
      </p:sp>
      <p:sp>
        <p:nvSpPr>
          <p:cNvPr id="198" name="Google Shape;198;g28a1b775e76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a1b775e76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view of the Derry Township School District campus, including Hershey Early Childhood Center, Hershey Primary Elementary, Hershey Intermediate, Hershey Middle School and Hershey High School. Photo by Dan Gleiter, PennLive.com</a:t>
            </a:r>
            <a:endParaRPr/>
          </a:p>
        </p:txBody>
      </p:sp>
      <p:sp>
        <p:nvSpPr>
          <p:cNvPr id="207" name="Google Shape;207;g28a1b775e76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8a6ca288d3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8a6ca288d3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https://whyy.org/articles/why-are-there-so-many-school-districts-in-pa-here-are-four-reasons/</a:t>
            </a:r>
            <a:endParaRPr/>
          </a:p>
        </p:txBody>
      </p:sp>
      <p:sp>
        <p:nvSpPr>
          <p:cNvPr id="219" name="Google Shape;219;g28a6ca288d3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8a6ca288d3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8a6ca288d3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https://dced.pa.gov/download/municipal-authorities-in-pennsylvania/</a:t>
            </a:r>
            <a:endParaRPr/>
          </a:p>
        </p:txBody>
      </p:sp>
      <p:sp>
        <p:nvSpPr>
          <p:cNvPr id="230" name="Google Shape;230;g28a6ca288d3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8a1b775e76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28a1b775e76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0"/>
          </a:p>
          <a:p>
            <a:pPr indent="-171450" lvl="0" marL="171450" rtl="0" algn="l">
              <a:lnSpc>
                <a:spcPct val="100000"/>
              </a:lnSpc>
              <a:spcBef>
                <a:spcPts val="0"/>
              </a:spcBef>
              <a:spcAft>
                <a:spcPts val="0"/>
              </a:spcAft>
              <a:buSzPts val="1400"/>
              <a:buChar char="•"/>
            </a:pPr>
            <a:r>
              <a:rPr lang="en-US"/>
              <a:t>https://whyy.org/articles/mergers-and-consolidations-how-municipalities-change-boundaries/</a:t>
            </a:r>
            <a:endParaRPr/>
          </a:p>
        </p:txBody>
      </p:sp>
      <p:sp>
        <p:nvSpPr>
          <p:cNvPr id="245" name="Google Shape;245;g28a1b775e76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89d92314a5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89d92314a5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0"/>
          </a:p>
          <a:p>
            <a:pPr indent="-171450" lvl="0" marL="171450" rtl="0" algn="l">
              <a:lnSpc>
                <a:spcPct val="100000"/>
              </a:lnSpc>
              <a:spcBef>
                <a:spcPts val="0"/>
              </a:spcBef>
              <a:spcAft>
                <a:spcPts val="0"/>
              </a:spcAft>
              <a:buClr>
                <a:schemeClr val="dk1"/>
              </a:buClr>
              <a:buSzPts val="1200"/>
              <a:buFont typeface="Arial"/>
              <a:buChar char="•"/>
            </a:pPr>
            <a:r>
              <a:rPr lang="en-US"/>
              <a:t>Article XII: Public Education describes the construction of nine-member, appointed school board with terms coterminous with that of the mayor</a:t>
            </a:r>
            <a:endParaRPr/>
          </a:p>
          <a:p>
            <a:pPr indent="-171450" lvl="0" marL="171450" rtl="0" algn="l">
              <a:lnSpc>
                <a:spcPct val="100000"/>
              </a:lnSpc>
              <a:spcBef>
                <a:spcPts val="0"/>
              </a:spcBef>
              <a:spcAft>
                <a:spcPts val="0"/>
              </a:spcAft>
              <a:buSzPts val="1400"/>
              <a:buChar char="•"/>
            </a:pPr>
            <a:r>
              <a:rPr lang="en-US"/>
              <a:t>The City Code includes numerous sections of law covering almost every aspect of daily life: building, health, housing, streets and traffic, parks and recreation, water and sewer, planning and zoning, business activity, public safety and individual behavior (eg, animals, posting signs, marijuana possession)</a:t>
            </a:r>
            <a:endParaRPr/>
          </a:p>
        </p:txBody>
      </p:sp>
      <p:sp>
        <p:nvSpPr>
          <p:cNvPr id="258" name="Google Shape;258;g289d92314a5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89d92314a5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289d92314a5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Char char="•"/>
            </a:pPr>
            <a:r>
              <a:rPr lang="en-US"/>
              <a:t>Mayor’s Cabinet: Mayor, Managing Director, Director of Finance, City Solicitor, Director of Commerce and City Representative</a:t>
            </a:r>
            <a:endParaRPr/>
          </a:p>
          <a:p>
            <a:pPr indent="-171450" lvl="0" marL="171450" rtl="0" algn="l">
              <a:lnSpc>
                <a:spcPct val="100000"/>
              </a:lnSpc>
              <a:spcBef>
                <a:spcPts val="0"/>
              </a:spcBef>
              <a:spcAft>
                <a:spcPts val="0"/>
              </a:spcAft>
              <a:buClr>
                <a:schemeClr val="dk1"/>
              </a:buClr>
              <a:buSzPts val="1200"/>
              <a:buChar char="•"/>
            </a:pPr>
            <a:r>
              <a:rPr lang="en-US"/>
              <a:t>Auditing Department is run by an elected City Controller</a:t>
            </a:r>
            <a:endParaRPr/>
          </a:p>
        </p:txBody>
      </p:sp>
      <p:sp>
        <p:nvSpPr>
          <p:cNvPr id="271" name="Google Shape;271;g289d92314a5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89d92314a5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89d92314a5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Bills passed and signed by the mayor become part of the </a:t>
            </a:r>
            <a:r>
              <a:rPr b="1" lang="en-US"/>
              <a:t>Philadelphia Code</a:t>
            </a:r>
            <a:endParaRPr/>
          </a:p>
          <a:p>
            <a:pPr indent="-171450" lvl="0" marL="171450" rtl="0" algn="l">
              <a:lnSpc>
                <a:spcPct val="100000"/>
              </a:lnSpc>
              <a:spcBef>
                <a:spcPts val="0"/>
              </a:spcBef>
              <a:spcAft>
                <a:spcPts val="0"/>
              </a:spcAft>
              <a:buClr>
                <a:schemeClr val="dk1"/>
              </a:buClr>
              <a:buSzPts val="1200"/>
              <a:buFont typeface="Arial"/>
              <a:buChar char="•"/>
            </a:pPr>
            <a:r>
              <a:rPr b="1" lang="en-US"/>
              <a:t>Resolutions</a:t>
            </a:r>
            <a:r>
              <a:rPr lang="en-US"/>
              <a:t> are another form of legislation that must be approved by City Council, but they differ from bills in that they deal only with Council-related matters that don’t affect other parts of government, such as setting up the rules or organization of Council or authorizing investigations by Council committees. Often, resolutions are used for ceremonial purposes, such as congratulating successful Philadelphia residents and organizations or for honoring important guests.</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Images: http://phlcouncil.com</a:t>
            </a:r>
            <a:endParaRPr/>
          </a:p>
        </p:txBody>
      </p:sp>
      <p:sp>
        <p:nvSpPr>
          <p:cNvPr id="283" name="Google Shape;283;g289d92314a5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89d92314a5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89d92314a5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TBD</a:t>
            </a:r>
            <a:endParaRPr/>
          </a:p>
        </p:txBody>
      </p:sp>
      <p:sp>
        <p:nvSpPr>
          <p:cNvPr id="295" name="Google Shape;295;g289d92314a5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89d92314a5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89d92314a5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Bills </a:t>
            </a:r>
            <a:endParaRPr/>
          </a:p>
        </p:txBody>
      </p:sp>
      <p:sp>
        <p:nvSpPr>
          <p:cNvPr id="305" name="Google Shape;305;g289d92314a5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Citizen’s Guide to Pennsylvania Local Government, 11th Edition, 2018</a:t>
            </a:r>
            <a:endParaRPr/>
          </a:p>
          <a:p>
            <a:pPr indent="0" lvl="0" marL="0" rtl="0" algn="l">
              <a:lnSpc>
                <a:spcPct val="115000"/>
              </a:lnSpc>
              <a:spcBef>
                <a:spcPts val="0"/>
              </a:spcBef>
              <a:spcAft>
                <a:spcPts val="0"/>
              </a:spcAft>
              <a:buNone/>
            </a:pPr>
            <a:r>
              <a:rPr lang="en-US"/>
              <a:t>https://dced.pa.gov/download/citizens-guide-to-pennsylvania-local-government-pdf/</a:t>
            </a:r>
            <a:endParaRPr/>
          </a:p>
        </p:txBody>
      </p:sp>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57497b4d0f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 credit: </a:t>
            </a:r>
            <a:r>
              <a:rPr lang="en-US"/>
              <a:t>Matthew Dressler</a:t>
            </a:r>
            <a:endParaRPr/>
          </a:p>
        </p:txBody>
      </p:sp>
      <p:sp>
        <p:nvSpPr>
          <p:cNvPr id="114" name="Google Shape;114;g157497b4d0f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8a1b775e7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28a1b775e7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67 counties, 2,560 municipalities, 500 school districts</a:t>
            </a:r>
            <a:endParaRPr/>
          </a:p>
          <a:p>
            <a:pPr indent="-184150" lvl="0" marL="171450" rtl="0" algn="l">
              <a:lnSpc>
                <a:spcPct val="100000"/>
              </a:lnSpc>
              <a:spcBef>
                <a:spcPts val="0"/>
              </a:spcBef>
              <a:spcAft>
                <a:spcPts val="0"/>
              </a:spcAft>
              <a:buSzPts val="1400"/>
              <a:buChar char="•"/>
            </a:pPr>
            <a:r>
              <a:rPr lang="en-US"/>
              <a:t>https://en.wikipedia.org/wiki/Local_government_in_Pennsylvania</a:t>
            </a:r>
            <a:endParaRPr/>
          </a:p>
        </p:txBody>
      </p:sp>
      <p:sp>
        <p:nvSpPr>
          <p:cNvPr id="126" name="Google Shape;126;g28a1b775e7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8a1b775e76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 </a:t>
            </a:r>
            <a:r>
              <a:rPr lang="en-US"/>
              <a:t>credit: </a:t>
            </a:r>
            <a:r>
              <a:rPr lang="en-US" sz="1100" u="sng">
                <a:solidFill>
                  <a:schemeClr val="hlink"/>
                </a:solidFill>
                <a:latin typeface="Arial"/>
                <a:ea typeface="Arial"/>
                <a:cs typeface="Arial"/>
                <a:sym typeface="Arial"/>
                <a:hlinkClick r:id="rId2"/>
              </a:rPr>
              <a:t>Jarryd Beard/Wikipedia</a:t>
            </a:r>
            <a:endParaRPr/>
          </a:p>
        </p:txBody>
      </p:sp>
      <p:sp>
        <p:nvSpPr>
          <p:cNvPr id="135" name="Google Shape;135;g28a1b775e76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a1b775e76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8a1b775e76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tbd</a:t>
            </a:r>
            <a:endParaRPr/>
          </a:p>
        </p:txBody>
      </p:sp>
      <p:sp>
        <p:nvSpPr>
          <p:cNvPr id="147" name="Google Shape;147;g28a1b775e76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8a1b775e76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8a1b775e76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tbd</a:t>
            </a:r>
            <a:endParaRPr/>
          </a:p>
        </p:txBody>
      </p:sp>
      <p:sp>
        <p:nvSpPr>
          <p:cNvPr id="157" name="Google Shape;157;g28a1b775e76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a1b775e76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8a1b775e76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1" lang="en-US" sz="1200" u="sng"/>
              <a:t>KEY POINTS:</a:t>
            </a:r>
            <a:endParaRPr i="1"/>
          </a:p>
          <a:p>
            <a:pPr indent="-171450" lvl="0" marL="171450" rtl="0" algn="l">
              <a:lnSpc>
                <a:spcPct val="100000"/>
              </a:lnSpc>
              <a:spcBef>
                <a:spcPts val="0"/>
              </a:spcBef>
              <a:spcAft>
                <a:spcPts val="0"/>
              </a:spcAft>
              <a:buClr>
                <a:schemeClr val="dk1"/>
              </a:buClr>
              <a:buSzPts val="1200"/>
              <a:buFont typeface="Arial"/>
              <a:buChar char="•"/>
            </a:pPr>
            <a:r>
              <a:rPr lang="en-US"/>
              <a:t>tbd</a:t>
            </a:r>
            <a:endParaRPr/>
          </a:p>
        </p:txBody>
      </p:sp>
      <p:sp>
        <p:nvSpPr>
          <p:cNvPr id="167" name="Google Shape;167;g28a1b775e76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3" name="Shape 13"/>
        <p:cNvGrpSpPr/>
        <p:nvPr/>
      </p:nvGrpSpPr>
      <p:grpSpPr>
        <a:xfrm>
          <a:off x="0" y="0"/>
          <a:ext cx="0" cy="0"/>
          <a:chOff x="0" y="0"/>
          <a:chExt cx="0" cy="0"/>
        </a:xfrm>
      </p:grpSpPr>
      <p:sp>
        <p:nvSpPr>
          <p:cNvPr id="14" name="Google Shape;14;p46"/>
          <p:cNvSpPr/>
          <p:nvPr>
            <p:ph idx="2" type="pic"/>
          </p:nvPr>
        </p:nvSpPr>
        <p:spPr>
          <a:xfrm>
            <a:off x="0" y="0"/>
            <a:ext cx="12192000" cy="4403725"/>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p72"/>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46" name="Google Shape;46;p7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73"/>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3"/>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50" name="Google Shape;50;p73"/>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1" name="Google Shape;51;p73"/>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52" name="Google Shape;52;p7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74"/>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algn="l">
              <a:lnSpc>
                <a:spcPct val="100000"/>
              </a:lnSpc>
              <a:spcBef>
                <a:spcPts val="0"/>
              </a:spcBef>
              <a:spcAft>
                <a:spcPts val="0"/>
              </a:spcAft>
              <a:buSzPts val="2400"/>
              <a:buNone/>
              <a:defRPr/>
            </a:lvl1pPr>
          </a:lstStyle>
          <a:p/>
        </p:txBody>
      </p:sp>
      <p:sp>
        <p:nvSpPr>
          <p:cNvPr id="55" name="Google Shape;55;p7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75"/>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8" name="Google Shape;58;p75"/>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
        <p:nvSpPr>
          <p:cNvPr id="59" name="Google Shape;59;p7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48"/>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8"/>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1000"/>
              </a:spcBef>
              <a:spcAft>
                <a:spcPts val="0"/>
              </a:spcAft>
              <a:buClr>
                <a:schemeClr val="lt2"/>
              </a:buClr>
              <a:buSzPts val="1800"/>
              <a:buChar char="■"/>
              <a:defRPr/>
            </a:lvl1pPr>
            <a:lvl2pPr indent="-342900" lvl="1" marL="914400" algn="l">
              <a:lnSpc>
                <a:spcPct val="94000"/>
              </a:lnSpc>
              <a:spcBef>
                <a:spcPts val="500"/>
              </a:spcBef>
              <a:spcAft>
                <a:spcPts val="0"/>
              </a:spcAft>
              <a:buClr>
                <a:schemeClr val="lt2"/>
              </a:buClr>
              <a:buSzPts val="1800"/>
              <a:buChar char="–"/>
              <a:defRPr/>
            </a:lvl2pPr>
            <a:lvl3pPr indent="-342900" lvl="2" marL="1371600" algn="l">
              <a:lnSpc>
                <a:spcPct val="94000"/>
              </a:lnSpc>
              <a:spcBef>
                <a:spcPts val="500"/>
              </a:spcBef>
              <a:spcAft>
                <a:spcPts val="0"/>
              </a:spcAft>
              <a:buClr>
                <a:schemeClr val="lt2"/>
              </a:buClr>
              <a:buSzPts val="1800"/>
              <a:buChar char="■"/>
              <a:defRPr/>
            </a:lvl3pPr>
            <a:lvl4pPr indent="-342900" lvl="3" marL="1828800" algn="l">
              <a:lnSpc>
                <a:spcPct val="94000"/>
              </a:lnSpc>
              <a:spcBef>
                <a:spcPts val="500"/>
              </a:spcBef>
              <a:spcAft>
                <a:spcPts val="0"/>
              </a:spcAft>
              <a:buClr>
                <a:schemeClr val="lt2"/>
              </a:buClr>
              <a:buSzPts val="1800"/>
              <a:buChar char="–"/>
              <a:defRPr/>
            </a:lvl4pPr>
            <a:lvl5pPr indent="-342900" lvl="4" marL="2286000" algn="l">
              <a:lnSpc>
                <a:spcPct val="94000"/>
              </a:lnSpc>
              <a:spcBef>
                <a:spcPts val="500"/>
              </a:spcBef>
              <a:spcAft>
                <a:spcPts val="0"/>
              </a:spcAft>
              <a:buClr>
                <a:schemeClr val="lt2"/>
              </a:buClr>
              <a:buSzPts val="1800"/>
              <a:buChar char="■"/>
              <a:defRPr/>
            </a:lvl5pPr>
            <a:lvl6pPr indent="-342900" lvl="5" marL="2743200" algn="l">
              <a:lnSpc>
                <a:spcPct val="94000"/>
              </a:lnSpc>
              <a:spcBef>
                <a:spcPts val="500"/>
              </a:spcBef>
              <a:spcAft>
                <a:spcPts val="0"/>
              </a:spcAft>
              <a:buClr>
                <a:schemeClr val="lt2"/>
              </a:buClr>
              <a:buSzPts val="1800"/>
              <a:buChar char="–"/>
              <a:defRPr/>
            </a:lvl6pPr>
            <a:lvl7pPr indent="-342900" lvl="6" marL="3200400" algn="l">
              <a:lnSpc>
                <a:spcPct val="94000"/>
              </a:lnSpc>
              <a:spcBef>
                <a:spcPts val="500"/>
              </a:spcBef>
              <a:spcAft>
                <a:spcPts val="0"/>
              </a:spcAft>
              <a:buClr>
                <a:schemeClr val="lt2"/>
              </a:buClr>
              <a:buSzPts val="1800"/>
              <a:buChar char="■"/>
              <a:defRPr/>
            </a:lvl7pPr>
            <a:lvl8pPr indent="-342900" lvl="7" marL="3657600" algn="l">
              <a:lnSpc>
                <a:spcPct val="94000"/>
              </a:lnSpc>
              <a:spcBef>
                <a:spcPts val="500"/>
              </a:spcBef>
              <a:spcAft>
                <a:spcPts val="0"/>
              </a:spcAft>
              <a:buClr>
                <a:schemeClr val="lt2"/>
              </a:buClr>
              <a:buSzPts val="1800"/>
              <a:buChar char="–"/>
              <a:defRPr/>
            </a:lvl8pPr>
            <a:lvl9pPr indent="-342900" lvl="8" marL="4114800" algn="l">
              <a:lnSpc>
                <a:spcPct val="94000"/>
              </a:lnSpc>
              <a:spcBef>
                <a:spcPts val="500"/>
              </a:spcBef>
              <a:spcAft>
                <a:spcPts val="200"/>
              </a:spcAft>
              <a:buClr>
                <a:schemeClr val="lt2"/>
              </a:buClr>
              <a:buSzPts val="1800"/>
              <a:buChar char="■"/>
              <a:defRPr/>
            </a:lvl9pPr>
          </a:lstStyle>
          <a:p/>
        </p:txBody>
      </p:sp>
      <p:sp>
        <p:nvSpPr>
          <p:cNvPr id="69" name="Google Shape;69;p48"/>
          <p:cNvSpPr txBox="1"/>
          <p:nvPr>
            <p:ph idx="10" type="dt"/>
          </p:nvPr>
        </p:nvSpPr>
        <p:spPr>
          <a:xfrm>
            <a:off x="1390650" y="6453386"/>
            <a:ext cx="1204500" cy="404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8"/>
          <p:cNvSpPr txBox="1"/>
          <p:nvPr>
            <p:ph idx="11" type="ftr"/>
          </p:nvPr>
        </p:nvSpPr>
        <p:spPr>
          <a:xfrm>
            <a:off x="2893564" y="6453386"/>
            <a:ext cx="6280800" cy="404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8"/>
          <p:cNvSpPr txBox="1"/>
          <p:nvPr>
            <p:ph idx="12" type="sldNum"/>
          </p:nvPr>
        </p:nvSpPr>
        <p:spPr>
          <a:xfrm>
            <a:off x="9472736" y="6453386"/>
            <a:ext cx="1596300" cy="40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
        <p:nvSpPr>
          <p:cNvPr id="73" name="Google Shape;73;p5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g157497b4d0f_0_276"/>
          <p:cNvSpPr txBox="1"/>
          <p:nvPr>
            <p:ph type="title"/>
          </p:nvPr>
        </p:nvSpPr>
        <p:spPr>
          <a:xfrm>
            <a:off x="609600" y="1143000"/>
            <a:ext cx="10972800" cy="10698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4000"/>
              <a:buFont typeface="Trebuchet MS"/>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157497b4d0f_0_276"/>
          <p:cNvSpPr txBox="1"/>
          <p:nvPr>
            <p:ph idx="12" type="sldNum"/>
          </p:nvPr>
        </p:nvSpPr>
        <p:spPr>
          <a:xfrm>
            <a:off x="10899648" y="2272"/>
            <a:ext cx="1016100" cy="365700"/>
          </a:xfrm>
          <a:prstGeom prst="rect">
            <a:avLst/>
          </a:prstGeom>
          <a:noFill/>
          <a:ln>
            <a:noFill/>
          </a:ln>
        </p:spPr>
        <p:txBody>
          <a:bodyPr anchorCtr="0" anchor="b"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Georgia"/>
                <a:ea typeface="Georgia"/>
                <a:cs typeface="Georgia"/>
                <a:sym typeface="Georgi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Georgia"/>
                <a:ea typeface="Georgia"/>
                <a:cs typeface="Georgia"/>
                <a:sym typeface="Georgi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Georgia"/>
                <a:ea typeface="Georgia"/>
                <a:cs typeface="Georgia"/>
                <a:sym typeface="Georgi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Georgia"/>
                <a:ea typeface="Georgia"/>
                <a:cs typeface="Georgia"/>
                <a:sym typeface="Georgi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Georgia"/>
                <a:ea typeface="Georgia"/>
                <a:cs typeface="Georgia"/>
                <a:sym typeface="Georgi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Georgia"/>
                <a:ea typeface="Georgia"/>
                <a:cs typeface="Georgia"/>
                <a:sym typeface="Georgi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Georgia"/>
                <a:ea typeface="Georgia"/>
                <a:cs typeface="Georgia"/>
                <a:sym typeface="Georgi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Georgia"/>
                <a:ea typeface="Georgia"/>
                <a:cs typeface="Georgia"/>
                <a:sym typeface="Georgi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Georgia"/>
                <a:ea typeface="Georgia"/>
                <a:cs typeface="Georgia"/>
                <a:sym typeface="Georg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77" name="Shape 77"/>
        <p:cNvGrpSpPr/>
        <p:nvPr/>
      </p:nvGrpSpPr>
      <p:grpSpPr>
        <a:xfrm>
          <a:off x="0" y="0"/>
          <a:ext cx="0" cy="0"/>
          <a:chOff x="0" y="0"/>
          <a:chExt cx="0" cy="0"/>
        </a:xfrm>
      </p:grpSpPr>
      <p:sp>
        <p:nvSpPr>
          <p:cNvPr id="78" name="Google Shape;78;p57"/>
          <p:cNvSpPr/>
          <p:nvPr>
            <p:ph idx="2" type="pic"/>
          </p:nvPr>
        </p:nvSpPr>
        <p:spPr>
          <a:xfrm>
            <a:off x="6629400" y="0"/>
            <a:ext cx="5168900" cy="6858000"/>
          </a:xfrm>
          <a:prstGeom prst="parallelogram">
            <a:avLst>
              <a:gd fmla="val 25000" name="adj"/>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49"/>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lt2"/>
              </a:buClr>
              <a:buSzPts val="19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7" name="Google Shape;17;p49"/>
          <p:cNvSpPr txBox="1"/>
          <p:nvPr>
            <p:ph idx="1" type="body"/>
          </p:nvPr>
        </p:nvSpPr>
        <p:spPr>
          <a:xfrm>
            <a:off x="1371600" y="2286000"/>
            <a:ext cx="9601200" cy="3581100"/>
          </a:xfrm>
          <a:prstGeom prst="rect">
            <a:avLst/>
          </a:prstGeom>
          <a:noFill/>
          <a:ln>
            <a:noFill/>
          </a:ln>
        </p:spPr>
        <p:txBody>
          <a:bodyPr anchorCtr="0" anchor="t" bIns="45700" lIns="91425" spcFirstLastPara="1" rIns="91425" wrap="square" tIns="45700">
            <a:noAutofit/>
          </a:bodyPr>
          <a:lstStyle>
            <a:lvl1pPr indent="-349250" lvl="0" marL="457200" algn="l">
              <a:lnSpc>
                <a:spcPct val="94000"/>
              </a:lnSpc>
              <a:spcBef>
                <a:spcPts val="1100"/>
              </a:spcBef>
              <a:spcAft>
                <a:spcPts val="0"/>
              </a:spcAft>
              <a:buClr>
                <a:schemeClr val="lt2"/>
              </a:buClr>
              <a:buSzPts val="1900"/>
              <a:buChar char="●"/>
              <a:defRPr/>
            </a:lvl1pPr>
            <a:lvl2pPr indent="-349250" lvl="1" marL="914400" algn="l">
              <a:lnSpc>
                <a:spcPct val="94000"/>
              </a:lnSpc>
              <a:spcBef>
                <a:spcPts val="500"/>
              </a:spcBef>
              <a:spcAft>
                <a:spcPts val="0"/>
              </a:spcAft>
              <a:buClr>
                <a:schemeClr val="lt2"/>
              </a:buClr>
              <a:buSzPts val="1900"/>
              <a:buChar char="○"/>
              <a:defRPr/>
            </a:lvl2pPr>
            <a:lvl3pPr indent="-349250" lvl="2" marL="1371600" algn="l">
              <a:lnSpc>
                <a:spcPct val="94000"/>
              </a:lnSpc>
              <a:spcBef>
                <a:spcPts val="500"/>
              </a:spcBef>
              <a:spcAft>
                <a:spcPts val="0"/>
              </a:spcAft>
              <a:buClr>
                <a:schemeClr val="lt2"/>
              </a:buClr>
              <a:buSzPts val="1900"/>
              <a:buChar char="■"/>
              <a:defRPr/>
            </a:lvl3pPr>
            <a:lvl4pPr indent="-349250" lvl="3" marL="1828800" algn="l">
              <a:lnSpc>
                <a:spcPct val="94000"/>
              </a:lnSpc>
              <a:spcBef>
                <a:spcPts val="500"/>
              </a:spcBef>
              <a:spcAft>
                <a:spcPts val="0"/>
              </a:spcAft>
              <a:buClr>
                <a:schemeClr val="lt2"/>
              </a:buClr>
              <a:buSzPts val="1900"/>
              <a:buChar char="●"/>
              <a:defRPr/>
            </a:lvl4pPr>
            <a:lvl5pPr indent="-349250" lvl="4" marL="2286000" algn="l">
              <a:lnSpc>
                <a:spcPct val="94000"/>
              </a:lnSpc>
              <a:spcBef>
                <a:spcPts val="500"/>
              </a:spcBef>
              <a:spcAft>
                <a:spcPts val="0"/>
              </a:spcAft>
              <a:buClr>
                <a:schemeClr val="lt2"/>
              </a:buClr>
              <a:buSzPts val="1900"/>
              <a:buChar char="○"/>
              <a:defRPr/>
            </a:lvl5pPr>
            <a:lvl6pPr indent="-349250" lvl="5" marL="2743200" algn="l">
              <a:lnSpc>
                <a:spcPct val="94000"/>
              </a:lnSpc>
              <a:spcBef>
                <a:spcPts val="500"/>
              </a:spcBef>
              <a:spcAft>
                <a:spcPts val="0"/>
              </a:spcAft>
              <a:buClr>
                <a:schemeClr val="lt2"/>
              </a:buClr>
              <a:buSzPts val="1900"/>
              <a:buChar char="■"/>
              <a:defRPr/>
            </a:lvl6pPr>
            <a:lvl7pPr indent="-349250" lvl="6" marL="3200400" algn="l">
              <a:lnSpc>
                <a:spcPct val="94000"/>
              </a:lnSpc>
              <a:spcBef>
                <a:spcPts val="500"/>
              </a:spcBef>
              <a:spcAft>
                <a:spcPts val="0"/>
              </a:spcAft>
              <a:buClr>
                <a:schemeClr val="lt2"/>
              </a:buClr>
              <a:buSzPts val="1900"/>
              <a:buChar char="●"/>
              <a:defRPr/>
            </a:lvl7pPr>
            <a:lvl8pPr indent="-349250" lvl="7" marL="3657600" algn="l">
              <a:lnSpc>
                <a:spcPct val="94000"/>
              </a:lnSpc>
              <a:spcBef>
                <a:spcPts val="500"/>
              </a:spcBef>
              <a:spcAft>
                <a:spcPts val="0"/>
              </a:spcAft>
              <a:buClr>
                <a:schemeClr val="lt2"/>
              </a:buClr>
              <a:buSzPts val="1900"/>
              <a:buChar char="○"/>
              <a:defRPr/>
            </a:lvl8pPr>
            <a:lvl9pPr indent="-349250" lvl="8" marL="4114800" algn="l">
              <a:lnSpc>
                <a:spcPct val="94000"/>
              </a:lnSpc>
              <a:spcBef>
                <a:spcPts val="500"/>
              </a:spcBef>
              <a:spcAft>
                <a:spcPts val="300"/>
              </a:spcAft>
              <a:buClr>
                <a:schemeClr val="lt2"/>
              </a:buClr>
              <a:buSzPts val="1900"/>
              <a:buChar char="■"/>
              <a:defRPr/>
            </a:lvl9pPr>
          </a:lstStyle>
          <a:p/>
        </p:txBody>
      </p:sp>
      <p:sp>
        <p:nvSpPr>
          <p:cNvPr id="18" name="Google Shape;18;p49"/>
          <p:cNvSpPr txBox="1"/>
          <p:nvPr>
            <p:ph idx="10" type="dt"/>
          </p:nvPr>
        </p:nvSpPr>
        <p:spPr>
          <a:xfrm>
            <a:off x="1390650" y="6453386"/>
            <a:ext cx="1204500" cy="404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9" name="Google Shape;19;p49"/>
          <p:cNvSpPr txBox="1"/>
          <p:nvPr>
            <p:ph idx="11" type="ftr"/>
          </p:nvPr>
        </p:nvSpPr>
        <p:spPr>
          <a:xfrm>
            <a:off x="2893564" y="6453386"/>
            <a:ext cx="6280800" cy="404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0" name="Google Shape;20;p49"/>
          <p:cNvSpPr txBox="1"/>
          <p:nvPr>
            <p:ph idx="12" type="sldNum"/>
          </p:nvPr>
        </p:nvSpPr>
        <p:spPr>
          <a:xfrm>
            <a:off x="9472736" y="6453386"/>
            <a:ext cx="1596300" cy="40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5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23" name="Shape 23"/>
        <p:cNvGrpSpPr/>
        <p:nvPr/>
      </p:nvGrpSpPr>
      <p:grpSpPr>
        <a:xfrm>
          <a:off x="0" y="0"/>
          <a:ext cx="0" cy="0"/>
          <a:chOff x="0" y="0"/>
          <a:chExt cx="0" cy="0"/>
        </a:xfrm>
      </p:grpSpPr>
      <p:sp>
        <p:nvSpPr>
          <p:cNvPr id="24" name="Google Shape;24;p53"/>
          <p:cNvSpPr/>
          <p:nvPr>
            <p:ph idx="2" type="pic"/>
          </p:nvPr>
        </p:nvSpPr>
        <p:spPr>
          <a:xfrm>
            <a:off x="6629400" y="0"/>
            <a:ext cx="5168900" cy="6858000"/>
          </a:xfrm>
          <a:prstGeom prst="parallelogram">
            <a:avLst>
              <a:gd fmla="val 25000" name="adj"/>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67"/>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7" name="Google Shape;27;p6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6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0" name="Google Shape;30;p6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31" name="Google Shape;31;p6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6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4" name="Google Shape;34;p69"/>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35" name="Google Shape;35;p69"/>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36" name="Google Shape;36;p6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7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9" name="Google Shape;39;p7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 name="Shape 40"/>
        <p:cNvGrpSpPr/>
        <p:nvPr/>
      </p:nvGrpSpPr>
      <p:grpSpPr>
        <a:xfrm>
          <a:off x="0" y="0"/>
          <a:ext cx="0" cy="0"/>
          <a:chOff x="0" y="0"/>
          <a:chExt cx="0" cy="0"/>
        </a:xfrm>
      </p:grpSpPr>
      <p:sp>
        <p:nvSpPr>
          <p:cNvPr id="41" name="Google Shape;41;p71"/>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42" name="Google Shape;42;p71"/>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43" name="Google Shape;43;p7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9" name="Shape 9"/>
        <p:cNvGrpSpPr/>
        <p:nvPr/>
      </p:nvGrpSpPr>
      <p:grpSpPr>
        <a:xfrm>
          <a:off x="0" y="0"/>
          <a:ext cx="0" cy="0"/>
          <a:chOff x="0" y="0"/>
          <a:chExt cx="0" cy="0"/>
        </a:xfrm>
      </p:grpSpPr>
      <p:sp>
        <p:nvSpPr>
          <p:cNvPr id="10" name="Google Shape;10;p4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p4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 name="Google Shape;12;p4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 name="Shape 60"/>
        <p:cNvGrpSpPr/>
        <p:nvPr/>
      </p:nvGrpSpPr>
      <p:grpSpPr>
        <a:xfrm>
          <a:off x="0" y="0"/>
          <a:ext cx="0" cy="0"/>
          <a:chOff x="0" y="0"/>
          <a:chExt cx="0" cy="0"/>
        </a:xfrm>
      </p:grpSpPr>
      <p:sp>
        <p:nvSpPr>
          <p:cNvPr id="61" name="Google Shape;61;p47"/>
          <p:cNvSpPr txBox="1"/>
          <p:nvPr>
            <p:ph type="title"/>
          </p:nvPr>
        </p:nvSpPr>
        <p:spPr>
          <a:xfrm>
            <a:off x="1371600" y="685800"/>
            <a:ext cx="9601200" cy="1485900"/>
          </a:xfrm>
          <a:prstGeom prst="rect">
            <a:avLst/>
          </a:prstGeom>
          <a:noFill/>
          <a:ln>
            <a:noFill/>
          </a:ln>
        </p:spPr>
        <p:txBody>
          <a:bodyPr anchorCtr="0" anchor="t" bIns="45700" lIns="91425" spcFirstLastPara="1" rIns="91425" wrap="square" tIns="45700">
            <a:noAutofit/>
          </a:bodyPr>
          <a:lstStyle>
            <a:lvl1pPr lvl="0" marR="0" rtl="0" algn="l">
              <a:lnSpc>
                <a:spcPct val="89000"/>
              </a:lnSpc>
              <a:spcBef>
                <a:spcPts val="0"/>
              </a:spcBef>
              <a:spcAft>
                <a:spcPts val="0"/>
              </a:spcAft>
              <a:buClr>
                <a:schemeClr val="lt2"/>
              </a:buClr>
              <a:buSzPts val="4400"/>
              <a:buFont typeface="Libre Franklin"/>
              <a:buNone/>
              <a:defRPr b="0" i="0" sz="4400" u="none" cap="none" strike="noStrike">
                <a:solidFill>
                  <a:schemeClr val="lt2"/>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47"/>
          <p:cNvSpPr txBox="1"/>
          <p:nvPr>
            <p:ph idx="1" type="body"/>
          </p:nvPr>
        </p:nvSpPr>
        <p:spPr>
          <a:xfrm>
            <a:off x="1371600" y="2286000"/>
            <a:ext cx="9601200" cy="35814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4000"/>
              </a:lnSpc>
              <a:spcBef>
                <a:spcPts val="1000"/>
              </a:spcBef>
              <a:spcAft>
                <a:spcPts val="0"/>
              </a:spcAft>
              <a:buClr>
                <a:schemeClr val="lt2"/>
              </a:buClr>
              <a:buSzPts val="2000"/>
              <a:buFont typeface="Libre Franklin"/>
              <a:buChar char="■"/>
              <a:defRPr b="0" i="0" sz="2000" u="none" cap="none" strike="noStrike">
                <a:solidFill>
                  <a:schemeClr val="lt2"/>
                </a:solidFill>
                <a:latin typeface="Libre Franklin"/>
                <a:ea typeface="Libre Franklin"/>
                <a:cs typeface="Libre Franklin"/>
                <a:sym typeface="Libre Franklin"/>
              </a:defRPr>
            </a:lvl1pPr>
            <a:lvl2pPr indent="-355600" lvl="1" marL="914400" marR="0" rtl="0" algn="l">
              <a:lnSpc>
                <a:spcPct val="94000"/>
              </a:lnSpc>
              <a:spcBef>
                <a:spcPts val="500"/>
              </a:spcBef>
              <a:spcAft>
                <a:spcPts val="0"/>
              </a:spcAft>
              <a:buClr>
                <a:schemeClr val="lt2"/>
              </a:buClr>
              <a:buSzPts val="2000"/>
              <a:buFont typeface="Libre Franklin"/>
              <a:buChar char="–"/>
              <a:defRPr b="0" i="1" sz="2000" u="none" cap="none" strike="noStrike">
                <a:solidFill>
                  <a:schemeClr val="lt2"/>
                </a:solidFill>
                <a:latin typeface="Libre Franklin"/>
                <a:ea typeface="Libre Franklin"/>
                <a:cs typeface="Libre Franklin"/>
                <a:sym typeface="Libre Franklin"/>
              </a:defRPr>
            </a:lvl2pPr>
            <a:lvl3pPr indent="-342900" lvl="2" marL="1371600" marR="0" rtl="0" algn="l">
              <a:lnSpc>
                <a:spcPct val="94000"/>
              </a:lnSpc>
              <a:spcBef>
                <a:spcPts val="500"/>
              </a:spcBef>
              <a:spcAft>
                <a:spcPts val="0"/>
              </a:spcAft>
              <a:buClr>
                <a:schemeClr val="lt2"/>
              </a:buClr>
              <a:buSzPts val="1800"/>
              <a:buFont typeface="Libre Franklin"/>
              <a:buChar char="■"/>
              <a:defRPr b="0" i="0" sz="1800" u="none" cap="none" strike="noStrike">
                <a:solidFill>
                  <a:schemeClr val="lt2"/>
                </a:solidFill>
                <a:latin typeface="Libre Franklin"/>
                <a:ea typeface="Libre Franklin"/>
                <a:cs typeface="Libre Franklin"/>
                <a:sym typeface="Libre Franklin"/>
              </a:defRPr>
            </a:lvl3pPr>
            <a:lvl4pPr indent="-342900" lvl="3" marL="1828800" marR="0" rtl="0" algn="l">
              <a:lnSpc>
                <a:spcPct val="94000"/>
              </a:lnSpc>
              <a:spcBef>
                <a:spcPts val="500"/>
              </a:spcBef>
              <a:spcAft>
                <a:spcPts val="0"/>
              </a:spcAft>
              <a:buClr>
                <a:schemeClr val="lt2"/>
              </a:buClr>
              <a:buSzPts val="1800"/>
              <a:buFont typeface="Libre Franklin"/>
              <a:buChar char="–"/>
              <a:defRPr b="0" i="1" sz="1800" u="none" cap="none" strike="noStrike">
                <a:solidFill>
                  <a:schemeClr val="lt2"/>
                </a:solidFill>
                <a:latin typeface="Libre Franklin"/>
                <a:ea typeface="Libre Franklin"/>
                <a:cs typeface="Libre Franklin"/>
                <a:sym typeface="Libre Franklin"/>
              </a:defRPr>
            </a:lvl4pPr>
            <a:lvl5pPr indent="-330200" lvl="4" marL="2286000" marR="0" rtl="0" algn="l">
              <a:lnSpc>
                <a:spcPct val="94000"/>
              </a:lnSpc>
              <a:spcBef>
                <a:spcPts val="500"/>
              </a:spcBef>
              <a:spcAft>
                <a:spcPts val="0"/>
              </a:spcAft>
              <a:buClr>
                <a:schemeClr val="lt2"/>
              </a:buClr>
              <a:buSzPts val="1600"/>
              <a:buFont typeface="Libre Franklin"/>
              <a:buChar char="■"/>
              <a:defRPr b="0" i="0" sz="1600" u="none" cap="none" strike="noStrike">
                <a:solidFill>
                  <a:schemeClr val="lt2"/>
                </a:solidFill>
                <a:latin typeface="Libre Franklin"/>
                <a:ea typeface="Libre Franklin"/>
                <a:cs typeface="Libre Franklin"/>
                <a:sym typeface="Libre Franklin"/>
              </a:defRPr>
            </a:lvl5pPr>
            <a:lvl6pPr indent="-330200" lvl="5" marL="2743200" marR="0" rtl="0" algn="l">
              <a:lnSpc>
                <a:spcPct val="94000"/>
              </a:lnSpc>
              <a:spcBef>
                <a:spcPts val="500"/>
              </a:spcBef>
              <a:spcAft>
                <a:spcPts val="0"/>
              </a:spcAft>
              <a:buClr>
                <a:schemeClr val="lt2"/>
              </a:buClr>
              <a:buSzPts val="1600"/>
              <a:buFont typeface="Libre Franklin"/>
              <a:buChar char="–"/>
              <a:defRPr b="0" i="1" sz="1600" u="none" cap="none" strike="noStrike">
                <a:solidFill>
                  <a:schemeClr val="lt2"/>
                </a:solidFill>
                <a:latin typeface="Libre Franklin"/>
                <a:ea typeface="Libre Franklin"/>
                <a:cs typeface="Libre Franklin"/>
                <a:sym typeface="Libre Franklin"/>
              </a:defRPr>
            </a:lvl6pPr>
            <a:lvl7pPr indent="-317500" lvl="6" marL="3200400" marR="0" rtl="0" algn="l">
              <a:lnSpc>
                <a:spcPct val="94000"/>
              </a:lnSpc>
              <a:spcBef>
                <a:spcPts val="500"/>
              </a:spcBef>
              <a:spcAft>
                <a:spcPts val="0"/>
              </a:spcAft>
              <a:buClr>
                <a:schemeClr val="lt2"/>
              </a:buClr>
              <a:buSzPts val="1400"/>
              <a:buFont typeface="Libre Franklin"/>
              <a:buChar char="■"/>
              <a:defRPr b="0" i="0" sz="1400" u="none" cap="none" strike="noStrike">
                <a:solidFill>
                  <a:schemeClr val="lt2"/>
                </a:solidFill>
                <a:latin typeface="Libre Franklin"/>
                <a:ea typeface="Libre Franklin"/>
                <a:cs typeface="Libre Franklin"/>
                <a:sym typeface="Libre Franklin"/>
              </a:defRPr>
            </a:lvl7pPr>
            <a:lvl8pPr indent="-317500" lvl="7" marL="3657600" marR="0" rtl="0" algn="l">
              <a:lnSpc>
                <a:spcPct val="94000"/>
              </a:lnSpc>
              <a:spcBef>
                <a:spcPts val="500"/>
              </a:spcBef>
              <a:spcAft>
                <a:spcPts val="0"/>
              </a:spcAft>
              <a:buClr>
                <a:schemeClr val="lt2"/>
              </a:buClr>
              <a:buSzPts val="1400"/>
              <a:buFont typeface="Libre Franklin"/>
              <a:buChar char="–"/>
              <a:defRPr b="0" i="1" sz="1400" u="none" cap="none" strike="noStrike">
                <a:solidFill>
                  <a:schemeClr val="lt2"/>
                </a:solidFill>
                <a:latin typeface="Libre Franklin"/>
                <a:ea typeface="Libre Franklin"/>
                <a:cs typeface="Libre Franklin"/>
                <a:sym typeface="Libre Franklin"/>
              </a:defRPr>
            </a:lvl8pPr>
            <a:lvl9pPr indent="-317500" lvl="8" marL="4114800" marR="0" rtl="0" algn="l">
              <a:lnSpc>
                <a:spcPct val="94000"/>
              </a:lnSpc>
              <a:spcBef>
                <a:spcPts val="500"/>
              </a:spcBef>
              <a:spcAft>
                <a:spcPts val="200"/>
              </a:spcAft>
              <a:buClr>
                <a:schemeClr val="lt2"/>
              </a:buClr>
              <a:buSzPts val="1400"/>
              <a:buFont typeface="Libre Franklin"/>
              <a:buChar char="■"/>
              <a:defRPr b="0" i="0" sz="1400" u="none" cap="none" strike="noStrike">
                <a:solidFill>
                  <a:schemeClr val="lt2"/>
                </a:solidFill>
                <a:latin typeface="Libre Franklin"/>
                <a:ea typeface="Libre Franklin"/>
                <a:cs typeface="Libre Franklin"/>
                <a:sym typeface="Libre Franklin"/>
              </a:defRPr>
            </a:lvl9pPr>
          </a:lstStyle>
          <a:p/>
        </p:txBody>
      </p:sp>
      <p:sp>
        <p:nvSpPr>
          <p:cNvPr id="63" name="Google Shape;63;p47"/>
          <p:cNvSpPr txBox="1"/>
          <p:nvPr>
            <p:ph idx="10" type="dt"/>
          </p:nvPr>
        </p:nvSpPr>
        <p:spPr>
          <a:xfrm>
            <a:off x="1390650" y="6453386"/>
            <a:ext cx="1204500" cy="404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2"/>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9pPr>
          </a:lstStyle>
          <a:p/>
        </p:txBody>
      </p:sp>
      <p:sp>
        <p:nvSpPr>
          <p:cNvPr id="64" name="Google Shape;64;p47"/>
          <p:cNvSpPr txBox="1"/>
          <p:nvPr>
            <p:ph idx="11" type="ftr"/>
          </p:nvPr>
        </p:nvSpPr>
        <p:spPr>
          <a:xfrm>
            <a:off x="2893564" y="6453386"/>
            <a:ext cx="6280800" cy="404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2"/>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Libre Franklin"/>
                <a:ea typeface="Libre Franklin"/>
                <a:cs typeface="Libre Franklin"/>
                <a:sym typeface="Libre Franklin"/>
              </a:defRPr>
            </a:lvl9pPr>
          </a:lstStyle>
          <a:p/>
        </p:txBody>
      </p:sp>
      <p:sp>
        <p:nvSpPr>
          <p:cNvPr id="65" name="Google Shape;65;p47"/>
          <p:cNvSpPr txBox="1"/>
          <p:nvPr>
            <p:ph idx="12" type="sldNum"/>
          </p:nvPr>
        </p:nvSpPr>
        <p:spPr>
          <a:xfrm>
            <a:off x="9472736" y="6453386"/>
            <a:ext cx="1596300" cy="404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4.jp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19.png"/><Relationship Id="rId8"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27.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about:blank" TargetMode="External"/><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 name="Shape 82"/>
        <p:cNvGrpSpPr/>
        <p:nvPr/>
      </p:nvGrpSpPr>
      <p:grpSpPr>
        <a:xfrm>
          <a:off x="0" y="0"/>
          <a:ext cx="0" cy="0"/>
          <a:chOff x="0" y="0"/>
          <a:chExt cx="0" cy="0"/>
        </a:xfrm>
      </p:grpSpPr>
      <p:pic>
        <p:nvPicPr>
          <p:cNvPr descr="A picture containing text, outdoor, sky, person&#10;&#10;Description automatically generated" id="83" name="Google Shape;83;p1"/>
          <p:cNvPicPr preferRelativeResize="0"/>
          <p:nvPr>
            <p:ph idx="2" type="pic"/>
          </p:nvPr>
        </p:nvPicPr>
        <p:blipFill rotWithShape="1">
          <a:blip r:embed="rId3">
            <a:alphaModFix/>
          </a:blip>
          <a:srcRect b="0" l="0" r="0" t="0"/>
          <a:stretch/>
        </p:blipFill>
        <p:spPr>
          <a:xfrm>
            <a:off x="0" y="0"/>
            <a:ext cx="12192000" cy="5944446"/>
          </a:xfrm>
          <a:prstGeom prst="rect">
            <a:avLst/>
          </a:prstGeom>
          <a:noFill/>
          <a:ln>
            <a:noFill/>
          </a:ln>
        </p:spPr>
      </p:pic>
      <p:sp>
        <p:nvSpPr>
          <p:cNvPr id="84" name="Google Shape;84;p1"/>
          <p:cNvSpPr txBox="1"/>
          <p:nvPr/>
        </p:nvSpPr>
        <p:spPr>
          <a:xfrm>
            <a:off x="9457836" y="6381426"/>
            <a:ext cx="2510212" cy="24622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rgbClr val="102C6F"/>
                </a:solidFill>
                <a:latin typeface="Montserrat SemiBold"/>
                <a:ea typeface="Montserrat SemiBold"/>
                <a:cs typeface="Montserrat SemiBold"/>
                <a:sym typeface="Montserrat SemiBold"/>
              </a:rPr>
              <a:t>WWW.SEVENTY.ORG</a:t>
            </a:r>
            <a:endParaRPr b="0" i="0" sz="1400" u="none" cap="none" strike="noStrike">
              <a:solidFill>
                <a:srgbClr val="000000"/>
              </a:solidFill>
              <a:latin typeface="Arial"/>
              <a:ea typeface="Arial"/>
              <a:cs typeface="Arial"/>
              <a:sym typeface="Arial"/>
            </a:endParaRPr>
          </a:p>
        </p:txBody>
      </p:sp>
      <p:pic>
        <p:nvPicPr>
          <p:cNvPr descr="Text&#10;&#10;Description automatically generated with medium confidence" id="85" name="Google Shape;85;p1"/>
          <p:cNvPicPr preferRelativeResize="0"/>
          <p:nvPr/>
        </p:nvPicPr>
        <p:blipFill rotWithShape="1">
          <a:blip r:embed="rId4">
            <a:alphaModFix/>
          </a:blip>
          <a:srcRect b="0" l="0" r="0" t="0"/>
          <a:stretch/>
        </p:blipFill>
        <p:spPr>
          <a:xfrm>
            <a:off x="256032" y="5948094"/>
            <a:ext cx="3437727" cy="902404"/>
          </a:xfrm>
          <a:prstGeom prst="rect">
            <a:avLst/>
          </a:prstGeom>
          <a:noFill/>
          <a:ln>
            <a:noFill/>
          </a:ln>
        </p:spPr>
      </p:pic>
      <p:sp>
        <p:nvSpPr>
          <p:cNvPr id="86" name="Google Shape;86;p1"/>
          <p:cNvSpPr/>
          <p:nvPr/>
        </p:nvSpPr>
        <p:spPr>
          <a:xfrm>
            <a:off x="-6566" y="5096"/>
            <a:ext cx="12205132" cy="5939350"/>
          </a:xfrm>
          <a:prstGeom prst="rect">
            <a:avLst/>
          </a:prstGeom>
          <a:solidFill>
            <a:schemeClr val="lt1">
              <a:alpha val="4078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87" name="Google Shape;87;p1"/>
          <p:cNvGrpSpPr/>
          <p:nvPr/>
        </p:nvGrpSpPr>
        <p:grpSpPr>
          <a:xfrm>
            <a:off x="3427017" y="1832778"/>
            <a:ext cx="5337953" cy="3192440"/>
            <a:chOff x="872574" y="-1539646"/>
            <a:chExt cx="5337953" cy="3192440"/>
          </a:xfrm>
        </p:grpSpPr>
        <p:pic>
          <p:nvPicPr>
            <p:cNvPr descr="Logo&#10;&#10;Description automatically generated" id="88" name="Google Shape;88;p1"/>
            <p:cNvPicPr preferRelativeResize="0"/>
            <p:nvPr/>
          </p:nvPicPr>
          <p:blipFill rotWithShape="1">
            <a:blip r:embed="rId5">
              <a:alphaModFix/>
            </a:blip>
            <a:srcRect b="0" l="0" r="0" t="0"/>
            <a:stretch/>
          </p:blipFill>
          <p:spPr>
            <a:xfrm>
              <a:off x="952727" y="-1471406"/>
              <a:ext cx="5257800" cy="3124200"/>
            </a:xfrm>
            <a:prstGeom prst="rect">
              <a:avLst/>
            </a:prstGeom>
            <a:noFill/>
            <a:ln>
              <a:noFill/>
            </a:ln>
          </p:spPr>
        </p:pic>
        <p:pic>
          <p:nvPicPr>
            <p:cNvPr descr="Logo&#10;&#10;Description automatically generated" id="89" name="Google Shape;89;p1"/>
            <p:cNvPicPr preferRelativeResize="0"/>
            <p:nvPr/>
          </p:nvPicPr>
          <p:blipFill rotWithShape="1">
            <a:blip r:embed="rId6">
              <a:alphaModFix/>
            </a:blip>
            <a:srcRect b="0" l="0" r="0" t="0"/>
            <a:stretch/>
          </p:blipFill>
          <p:spPr>
            <a:xfrm>
              <a:off x="872574" y="-1539646"/>
              <a:ext cx="5257800" cy="3124200"/>
            </a:xfrm>
            <a:prstGeom prst="rect">
              <a:avLst/>
            </a:prstGeom>
            <a:noFill/>
            <a:ln>
              <a:noFill/>
            </a:ln>
          </p:spPr>
        </p:pic>
      </p:grpSp>
      <p:sp>
        <p:nvSpPr>
          <p:cNvPr id="90" name="Google Shape;90;p1"/>
          <p:cNvSpPr txBox="1"/>
          <p:nvPr/>
        </p:nvSpPr>
        <p:spPr>
          <a:xfrm>
            <a:off x="256032" y="311655"/>
            <a:ext cx="61081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102C6F"/>
                </a:solidFill>
                <a:latin typeface="Montserrat Medium"/>
                <a:ea typeface="Montserrat Medium"/>
                <a:cs typeface="Montserrat Medium"/>
                <a:sym typeface="Montserrat Medium"/>
              </a:rPr>
              <a:t>SPRING 2023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8a1b775e76_0_23"/>
          <p:cNvSpPr txBox="1"/>
          <p:nvPr>
            <p:ph type="title"/>
          </p:nvPr>
        </p:nvSpPr>
        <p:spPr>
          <a:xfrm>
            <a:off x="203200" y="457200"/>
            <a:ext cx="83802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Municipal Government: Basic Services</a:t>
            </a:r>
            <a:endParaRPr b="1" sz="3000">
              <a:solidFill>
                <a:srgbClr val="0449A7"/>
              </a:solidFill>
              <a:latin typeface="Montserrat"/>
              <a:ea typeface="Montserrat"/>
              <a:cs typeface="Montserrat"/>
              <a:sym typeface="Montserrat"/>
            </a:endParaRPr>
          </a:p>
        </p:txBody>
      </p:sp>
      <p:sp>
        <p:nvSpPr>
          <p:cNvPr id="180" name="Google Shape;180;g28a1b775e76_0_23"/>
          <p:cNvSpPr txBox="1"/>
          <p:nvPr>
            <p:ph idx="4294967295" type="body"/>
          </p:nvPr>
        </p:nvSpPr>
        <p:spPr>
          <a:xfrm>
            <a:off x="203200" y="1066800"/>
            <a:ext cx="5990100" cy="53388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Public Instructure</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Transportation</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Sewer systems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Water</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Streets (roadways, lights, signage)</a:t>
            </a:r>
            <a:endParaRPr i="0"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Public Safety</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Police and fire protection</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Emergency management</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Ambulance and </a:t>
            </a:r>
            <a:r>
              <a:rPr i="0" lang="en-US" sz="2200">
                <a:solidFill>
                  <a:schemeClr val="dk1"/>
                </a:solidFill>
                <a:latin typeface="Montserrat"/>
                <a:ea typeface="Montserrat"/>
                <a:cs typeface="Montserrat"/>
                <a:sym typeface="Montserrat"/>
              </a:rPr>
              <a:t>rescue</a:t>
            </a:r>
            <a:r>
              <a:rPr i="0" lang="en-US" sz="2200">
                <a:solidFill>
                  <a:schemeClr val="dk1"/>
                </a:solidFill>
                <a:latin typeface="Montserrat"/>
                <a:ea typeface="Montserrat"/>
                <a:cs typeface="Montserrat"/>
                <a:sym typeface="Montserrat"/>
              </a:rPr>
              <a:t> services</a:t>
            </a:r>
            <a:endParaRPr i="0"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Environmental &amp; Safety Regulations</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Waste and recycling collection</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Floodplain regs &amp; stormwater</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300"/>
              </a:spcAft>
              <a:buClr>
                <a:schemeClr val="dk1"/>
              </a:buClr>
              <a:buSzPts val="2200"/>
              <a:buFont typeface="Montserrat"/>
              <a:buChar char="○"/>
            </a:pPr>
            <a:r>
              <a:rPr i="0" lang="en-US" sz="2200">
                <a:solidFill>
                  <a:schemeClr val="dk1"/>
                </a:solidFill>
                <a:latin typeface="Montserrat"/>
                <a:ea typeface="Montserrat"/>
                <a:cs typeface="Montserrat"/>
                <a:sym typeface="Montserrat"/>
              </a:rPr>
              <a:t>Building code enforcement</a:t>
            </a:r>
            <a:endParaRPr i="0" sz="2200">
              <a:solidFill>
                <a:schemeClr val="dk1"/>
              </a:solidFill>
              <a:latin typeface="Montserrat"/>
              <a:ea typeface="Montserrat"/>
              <a:cs typeface="Montserrat"/>
              <a:sym typeface="Montserrat"/>
            </a:endParaRPr>
          </a:p>
        </p:txBody>
      </p:sp>
      <p:grpSp>
        <p:nvGrpSpPr>
          <p:cNvPr id="181" name="Google Shape;181;g28a1b775e76_0_23"/>
          <p:cNvGrpSpPr/>
          <p:nvPr/>
        </p:nvGrpSpPr>
        <p:grpSpPr>
          <a:xfrm>
            <a:off x="0" y="6259425"/>
            <a:ext cx="12192000" cy="598456"/>
            <a:chOff x="0" y="6259425"/>
            <a:chExt cx="12192000" cy="598456"/>
          </a:xfrm>
        </p:grpSpPr>
        <p:sp>
          <p:nvSpPr>
            <p:cNvPr id="182" name="Google Shape;182;g28a1b775e76_0_23"/>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183" name="Google Shape;183;g28a1b775e76_0_23"/>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sp>
        <p:nvSpPr>
          <p:cNvPr id="184" name="Google Shape;184;g28a1b775e76_0_23"/>
          <p:cNvSpPr txBox="1"/>
          <p:nvPr>
            <p:ph idx="4294967295" type="body"/>
          </p:nvPr>
        </p:nvSpPr>
        <p:spPr>
          <a:xfrm>
            <a:off x="6193400" y="1066800"/>
            <a:ext cx="5848800" cy="53388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Land-use Regulations</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Planning agency and comprehensive plan</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Zoning and appeals boards</a:t>
            </a:r>
            <a:endParaRPr i="0"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Recreation &amp; other services</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Parks &amp; rec facilities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Libraries, hospitals, community services and events</a:t>
            </a:r>
            <a:endParaRPr b="1"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Taxes, Fees &amp; Assessments</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Property, realty transfer, earned income, amusement, sin taxes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300"/>
              </a:spcAft>
              <a:buClr>
                <a:schemeClr val="dk1"/>
              </a:buClr>
              <a:buSzPts val="2200"/>
              <a:buFont typeface="Montserrat"/>
              <a:buChar char="○"/>
            </a:pPr>
            <a:r>
              <a:rPr i="0" lang="en-US" sz="2200">
                <a:solidFill>
                  <a:schemeClr val="dk1"/>
                </a:solidFill>
                <a:latin typeface="Montserrat"/>
                <a:ea typeface="Montserrat"/>
                <a:cs typeface="Montserrat"/>
                <a:sym typeface="Montserrat"/>
              </a:rPr>
              <a:t>Fees for service (eg, permitting)</a:t>
            </a:r>
            <a:endParaRPr i="0" sz="2200">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8a1b775e76_0_32"/>
          <p:cNvSpPr txBox="1"/>
          <p:nvPr>
            <p:ph type="title"/>
          </p:nvPr>
        </p:nvSpPr>
        <p:spPr>
          <a:xfrm>
            <a:off x="203200" y="457200"/>
            <a:ext cx="9536700" cy="609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County</a:t>
            </a:r>
            <a:r>
              <a:rPr b="1" lang="en-US" sz="3000">
                <a:solidFill>
                  <a:srgbClr val="0449A7"/>
                </a:solidFill>
                <a:latin typeface="Montserrat"/>
                <a:ea typeface="Montserrat"/>
                <a:cs typeface="Montserrat"/>
                <a:sym typeface="Montserrat"/>
              </a:rPr>
              <a:t> Government: Structure &amp; Services</a:t>
            </a:r>
            <a:endParaRPr b="1" sz="3000">
              <a:solidFill>
                <a:srgbClr val="0449A7"/>
              </a:solidFill>
              <a:latin typeface="Montserrat"/>
              <a:ea typeface="Montserrat"/>
              <a:cs typeface="Montserrat"/>
              <a:sym typeface="Montserrat"/>
            </a:endParaRPr>
          </a:p>
        </p:txBody>
      </p:sp>
      <p:sp>
        <p:nvSpPr>
          <p:cNvPr id="191" name="Google Shape;191;g28a1b775e76_0_32"/>
          <p:cNvSpPr txBox="1"/>
          <p:nvPr>
            <p:ph idx="4294967295" type="body"/>
          </p:nvPr>
        </p:nvSpPr>
        <p:spPr>
          <a:xfrm>
            <a:off x="203200" y="1066800"/>
            <a:ext cx="11737500" cy="56745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Three county commissioners</a:t>
            </a:r>
            <a:r>
              <a:rPr lang="en-US" sz="2200">
                <a:solidFill>
                  <a:schemeClr val="dk1"/>
                </a:solidFill>
                <a:latin typeface="Montserrat"/>
                <a:ea typeface="Montserrat"/>
                <a:cs typeface="Montserrat"/>
                <a:sym typeface="Montserrat"/>
              </a:rPr>
              <a:t> elected to 4-year terms</a:t>
            </a:r>
            <a:endParaRPr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Appoint a chief clerk to assist in preparing annual budget, procurement</a:t>
            </a:r>
            <a:endParaRPr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Appoint a solicitor, assessor, engineer and department </a:t>
            </a:r>
            <a:r>
              <a:rPr lang="en-US" sz="2200">
                <a:solidFill>
                  <a:schemeClr val="dk1"/>
                </a:solidFill>
                <a:latin typeface="Montserrat"/>
                <a:ea typeface="Montserrat"/>
                <a:cs typeface="Montserrat"/>
                <a:sym typeface="Montserrat"/>
              </a:rPr>
              <a:t>administrators</a:t>
            </a:r>
            <a:endParaRPr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Key functions</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Property assessment (county board of assessment)</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Elections (county board of elections)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Planning and land use</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Social services (eg, children &amp; youth, mental health, aging)</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Court system (common pleas &amp; magisterial)</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Prisons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Emergency management (eg, 911)</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Waste disposal &amp; recycling</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300"/>
              </a:spcAft>
              <a:buClr>
                <a:schemeClr val="dk1"/>
              </a:buClr>
              <a:buSzPts val="2200"/>
              <a:buFont typeface="Montserrat"/>
              <a:buChar char="○"/>
            </a:pPr>
            <a:r>
              <a:rPr i="0" lang="en-US" sz="2200">
                <a:solidFill>
                  <a:schemeClr val="dk1"/>
                </a:solidFill>
                <a:latin typeface="Montserrat"/>
                <a:ea typeface="Montserrat"/>
                <a:cs typeface="Montserrat"/>
                <a:sym typeface="Montserrat"/>
              </a:rPr>
              <a:t>Environmental &amp; agricultural regs, stormwater</a:t>
            </a:r>
            <a:endParaRPr i="0" sz="2200">
              <a:solidFill>
                <a:schemeClr val="dk1"/>
              </a:solidFill>
              <a:latin typeface="Montserrat"/>
              <a:ea typeface="Montserrat"/>
              <a:cs typeface="Montserrat"/>
              <a:sym typeface="Montserrat"/>
            </a:endParaRPr>
          </a:p>
        </p:txBody>
      </p:sp>
      <p:grpSp>
        <p:nvGrpSpPr>
          <p:cNvPr id="192" name="Google Shape;192;g28a1b775e76_0_32"/>
          <p:cNvGrpSpPr/>
          <p:nvPr/>
        </p:nvGrpSpPr>
        <p:grpSpPr>
          <a:xfrm>
            <a:off x="0" y="6259425"/>
            <a:ext cx="12192000" cy="598456"/>
            <a:chOff x="0" y="6259425"/>
            <a:chExt cx="12192000" cy="598456"/>
          </a:xfrm>
        </p:grpSpPr>
        <p:sp>
          <p:nvSpPr>
            <p:cNvPr id="193" name="Google Shape;193;g28a1b775e76_0_32"/>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194" name="Google Shape;194;g28a1b775e76_0_32"/>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28a1b775e76_0_65"/>
          <p:cNvSpPr txBox="1"/>
          <p:nvPr>
            <p:ph type="title"/>
          </p:nvPr>
        </p:nvSpPr>
        <p:spPr>
          <a:xfrm>
            <a:off x="203200" y="457200"/>
            <a:ext cx="11004000" cy="6096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County Government: Other Elected Offices</a:t>
            </a:r>
            <a:endParaRPr b="1" sz="3000">
              <a:solidFill>
                <a:srgbClr val="0449A7"/>
              </a:solidFill>
              <a:latin typeface="Montserrat"/>
              <a:ea typeface="Montserrat"/>
              <a:cs typeface="Montserrat"/>
              <a:sym typeface="Montserrat"/>
            </a:endParaRPr>
          </a:p>
        </p:txBody>
      </p:sp>
      <p:sp>
        <p:nvSpPr>
          <p:cNvPr id="201" name="Google Shape;201;g28a1b775e76_0_65"/>
          <p:cNvSpPr txBox="1"/>
          <p:nvPr>
            <p:ph idx="4294967295" type="body"/>
          </p:nvPr>
        </p:nvSpPr>
        <p:spPr>
          <a:xfrm>
            <a:off x="203200" y="1066800"/>
            <a:ext cx="11737500" cy="53388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District Attorney</a:t>
            </a:r>
            <a:r>
              <a:rPr lang="en-US" sz="2200">
                <a:solidFill>
                  <a:schemeClr val="dk1"/>
                </a:solidFill>
                <a:latin typeface="Montserrat"/>
                <a:ea typeface="Montserrat"/>
                <a:cs typeface="Montserrat"/>
                <a:sym typeface="Montserrat"/>
              </a:rPr>
              <a:t> is chief law enforcement officer</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Controller </a:t>
            </a:r>
            <a:r>
              <a:rPr lang="en-US" sz="2200">
                <a:solidFill>
                  <a:schemeClr val="dk1"/>
                </a:solidFill>
                <a:latin typeface="Montserrat"/>
                <a:ea typeface="Montserrat"/>
                <a:cs typeface="Montserrat"/>
                <a:sym typeface="Montserrat"/>
              </a:rPr>
              <a:t>is chief financial officer and auditor</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Treasurer</a:t>
            </a:r>
            <a:r>
              <a:rPr lang="en-US" sz="2200">
                <a:solidFill>
                  <a:schemeClr val="dk1"/>
                </a:solidFill>
                <a:latin typeface="Montserrat"/>
                <a:ea typeface="Montserrat"/>
                <a:cs typeface="Montserrat"/>
                <a:sym typeface="Montserrat"/>
              </a:rPr>
              <a:t> collects, invests, disburses and reconciles county funds</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Coroner </a:t>
            </a:r>
            <a:r>
              <a:rPr lang="en-US" sz="2200">
                <a:solidFill>
                  <a:schemeClr val="dk1"/>
                </a:solidFill>
                <a:latin typeface="Montserrat"/>
                <a:ea typeface="Montserrat"/>
                <a:cs typeface="Montserrat"/>
                <a:sym typeface="Montserrat"/>
              </a:rPr>
              <a:t>investigates causes of death</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Sheriff</a:t>
            </a:r>
            <a:r>
              <a:rPr lang="en-US" sz="2200">
                <a:solidFill>
                  <a:schemeClr val="dk1"/>
                </a:solidFill>
                <a:latin typeface="Montserrat"/>
                <a:ea typeface="Montserrat"/>
                <a:cs typeface="Montserrat"/>
                <a:sym typeface="Montserrat"/>
              </a:rPr>
              <a:t> provides court security, transports prisoners and manages property foreclosure and tax sales</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Clerk of Courts </a:t>
            </a:r>
            <a:r>
              <a:rPr lang="en-US" sz="2200">
                <a:solidFill>
                  <a:schemeClr val="dk1"/>
                </a:solidFill>
                <a:latin typeface="Montserrat"/>
                <a:ea typeface="Montserrat"/>
                <a:cs typeface="Montserrat"/>
                <a:sym typeface="Montserrat"/>
              </a:rPr>
              <a:t>maintains criminal records, bail payments, expungements, etc.</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Prothonotary</a:t>
            </a:r>
            <a:r>
              <a:rPr lang="en-US" sz="2200">
                <a:solidFill>
                  <a:schemeClr val="dk1"/>
                </a:solidFill>
                <a:latin typeface="Montserrat"/>
                <a:ea typeface="Montserrat"/>
                <a:cs typeface="Montserrat"/>
                <a:sym typeface="Montserrat"/>
              </a:rPr>
              <a:t> is clerk of the civil division (divorce, liens, civil suit docs &amp; records)</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Recorder of Deeds </a:t>
            </a:r>
            <a:r>
              <a:rPr lang="en-US" sz="2200">
                <a:solidFill>
                  <a:schemeClr val="dk1"/>
                </a:solidFill>
                <a:latin typeface="Montserrat"/>
                <a:ea typeface="Montserrat"/>
                <a:cs typeface="Montserrat"/>
                <a:sym typeface="Montserrat"/>
              </a:rPr>
              <a:t>maintains real estate records (deeds, mortgages, sale docs)</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Register of Wills</a:t>
            </a:r>
            <a:r>
              <a:rPr lang="en-US" sz="2200">
                <a:solidFill>
                  <a:schemeClr val="dk1"/>
                </a:solidFill>
                <a:latin typeface="Montserrat"/>
                <a:ea typeface="Montserrat"/>
                <a:cs typeface="Montserrat"/>
                <a:sym typeface="Montserrat"/>
              </a:rPr>
              <a:t> validates wills, appoints executors, issues marriage licens</a:t>
            </a:r>
            <a:r>
              <a:rPr lang="en-US" sz="2200">
                <a:solidFill>
                  <a:schemeClr val="dk1"/>
                </a:solidFill>
                <a:latin typeface="Montserrat"/>
                <a:ea typeface="Montserrat"/>
                <a:cs typeface="Montserrat"/>
                <a:sym typeface="Montserrat"/>
              </a:rPr>
              <a:t>es</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600"/>
              </a:spcAft>
              <a:buClr>
                <a:schemeClr val="dk1"/>
              </a:buClr>
              <a:buSzPts val="2200"/>
              <a:buFont typeface="Montserrat"/>
              <a:buChar char="●"/>
            </a:pPr>
            <a:r>
              <a:rPr b="1" lang="en-US" sz="2200">
                <a:solidFill>
                  <a:schemeClr val="dk1"/>
                </a:solidFill>
                <a:latin typeface="Montserrat"/>
                <a:ea typeface="Montserrat"/>
                <a:cs typeface="Montserrat"/>
                <a:sym typeface="Montserrat"/>
              </a:rPr>
              <a:t>Board of Jury Commissioners </a:t>
            </a:r>
            <a:r>
              <a:rPr lang="en-US" sz="2200">
                <a:solidFill>
                  <a:schemeClr val="dk1"/>
                </a:solidFill>
                <a:latin typeface="Montserrat"/>
                <a:ea typeface="Montserrat"/>
                <a:cs typeface="Montserrat"/>
                <a:sym typeface="Montserrat"/>
              </a:rPr>
              <a:t>oversees jury selection for common pleas court</a:t>
            </a:r>
            <a:endParaRPr sz="2200">
              <a:solidFill>
                <a:schemeClr val="dk1"/>
              </a:solidFill>
              <a:latin typeface="Montserrat"/>
              <a:ea typeface="Montserrat"/>
              <a:cs typeface="Montserrat"/>
              <a:sym typeface="Montserrat"/>
            </a:endParaRPr>
          </a:p>
        </p:txBody>
      </p:sp>
      <p:grpSp>
        <p:nvGrpSpPr>
          <p:cNvPr id="202" name="Google Shape;202;g28a1b775e76_0_65"/>
          <p:cNvGrpSpPr/>
          <p:nvPr/>
        </p:nvGrpSpPr>
        <p:grpSpPr>
          <a:xfrm>
            <a:off x="0" y="6259425"/>
            <a:ext cx="12192000" cy="598456"/>
            <a:chOff x="0" y="6259425"/>
            <a:chExt cx="12192000" cy="598456"/>
          </a:xfrm>
        </p:grpSpPr>
        <p:sp>
          <p:nvSpPr>
            <p:cNvPr id="203" name="Google Shape;203;g28a1b775e76_0_65"/>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204" name="Google Shape;204;g28a1b775e76_0_65"/>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grpSp>
        <p:nvGrpSpPr>
          <p:cNvPr id="209" name="Google Shape;209;g28a1b775e76_0_83"/>
          <p:cNvGrpSpPr/>
          <p:nvPr/>
        </p:nvGrpSpPr>
        <p:grpSpPr>
          <a:xfrm>
            <a:off x="0" y="6176693"/>
            <a:ext cx="12192000" cy="681188"/>
            <a:chOff x="0" y="6176693"/>
            <a:chExt cx="12192000" cy="681188"/>
          </a:xfrm>
        </p:grpSpPr>
        <p:sp>
          <p:nvSpPr>
            <p:cNvPr id="210" name="Google Shape;210;g28a1b775e76_0_83"/>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211" name="Google Shape;211;g28a1b775e76_0_83"/>
            <p:cNvPicPr preferRelativeResize="0"/>
            <p:nvPr/>
          </p:nvPicPr>
          <p:blipFill rotWithShape="1">
            <a:blip r:embed="rId3">
              <a:alphaModFix/>
            </a:blip>
            <a:srcRect b="0" l="0" r="0" t="0"/>
            <a:stretch/>
          </p:blipFill>
          <p:spPr>
            <a:xfrm>
              <a:off x="9701025" y="6176693"/>
              <a:ext cx="2421300" cy="635583"/>
            </a:xfrm>
            <a:prstGeom prst="rect">
              <a:avLst/>
            </a:prstGeom>
            <a:noFill/>
            <a:ln>
              <a:noFill/>
            </a:ln>
          </p:spPr>
        </p:pic>
      </p:grpSp>
      <p:sp>
        <p:nvSpPr>
          <p:cNvPr id="212" name="Google Shape;212;g28a1b775e76_0_83"/>
          <p:cNvSpPr/>
          <p:nvPr/>
        </p:nvSpPr>
        <p:spPr>
          <a:xfrm>
            <a:off x="0" y="0"/>
            <a:ext cx="12192000" cy="1461600"/>
          </a:xfrm>
          <a:prstGeom prst="rect">
            <a:avLst/>
          </a:prstGeom>
          <a:solidFill>
            <a:srgbClr val="0449A7"/>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0449A7"/>
              </a:solidFill>
              <a:latin typeface="Libre Franklin"/>
              <a:ea typeface="Libre Franklin"/>
              <a:cs typeface="Libre Franklin"/>
              <a:sym typeface="Libre Franklin"/>
            </a:endParaRPr>
          </a:p>
        </p:txBody>
      </p:sp>
      <p:sp>
        <p:nvSpPr>
          <p:cNvPr id="213" name="Google Shape;213;g28a1b775e76_0_83"/>
          <p:cNvSpPr txBox="1"/>
          <p:nvPr/>
        </p:nvSpPr>
        <p:spPr>
          <a:xfrm>
            <a:off x="371847" y="388803"/>
            <a:ext cx="11448300" cy="836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4100"/>
              <a:buFont typeface="Libre Franklin"/>
              <a:buNone/>
            </a:pPr>
            <a:r>
              <a:rPr b="1" lang="en-US" sz="3600">
                <a:solidFill>
                  <a:schemeClr val="lt1"/>
                </a:solidFill>
                <a:latin typeface="Montserrat"/>
                <a:ea typeface="Montserrat"/>
                <a:cs typeface="Montserrat"/>
                <a:sym typeface="Montserrat"/>
              </a:rPr>
              <a:t>School Districts and Authorities</a:t>
            </a:r>
            <a:endParaRPr b="1" i="0" sz="3600" u="none" cap="none" strike="noStrike">
              <a:solidFill>
                <a:schemeClr val="lt1"/>
              </a:solidFill>
              <a:latin typeface="Montserrat"/>
              <a:ea typeface="Montserrat"/>
              <a:cs typeface="Montserrat"/>
              <a:sym typeface="Montserrat"/>
            </a:endParaRPr>
          </a:p>
        </p:txBody>
      </p:sp>
      <p:pic>
        <p:nvPicPr>
          <p:cNvPr id="214" name="Google Shape;214;g28a1b775e76_0_83"/>
          <p:cNvPicPr preferRelativeResize="0"/>
          <p:nvPr/>
        </p:nvPicPr>
        <p:blipFill>
          <a:blip r:embed="rId4">
            <a:alphaModFix/>
          </a:blip>
          <a:stretch>
            <a:fillRect/>
          </a:stretch>
        </p:blipFill>
        <p:spPr>
          <a:xfrm>
            <a:off x="2690734" y="1461600"/>
            <a:ext cx="6810532" cy="4532801"/>
          </a:xfrm>
          <a:prstGeom prst="rect">
            <a:avLst/>
          </a:prstGeom>
          <a:noFill/>
          <a:ln>
            <a:noFill/>
          </a:ln>
        </p:spPr>
      </p:pic>
      <p:sp>
        <p:nvSpPr>
          <p:cNvPr id="215" name="Google Shape;215;g28a1b775e76_0_83"/>
          <p:cNvSpPr txBox="1"/>
          <p:nvPr/>
        </p:nvSpPr>
        <p:spPr>
          <a:xfrm>
            <a:off x="2690725" y="5994400"/>
            <a:ext cx="28914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Photo</a:t>
            </a:r>
            <a:r>
              <a:rPr lang="en-US" sz="1200">
                <a:solidFill>
                  <a:schemeClr val="dk1"/>
                </a:solidFill>
              </a:rPr>
              <a:t>:</a:t>
            </a:r>
            <a:r>
              <a:rPr lang="en-US" sz="1200">
                <a:solidFill>
                  <a:schemeClr val="dk1"/>
                </a:solidFill>
              </a:rPr>
              <a:t> Dan Gleiter, PennLive.com</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8a6ca288d3_0_5"/>
          <p:cNvSpPr txBox="1"/>
          <p:nvPr>
            <p:ph type="title"/>
          </p:nvPr>
        </p:nvSpPr>
        <p:spPr>
          <a:xfrm>
            <a:off x="203200" y="457200"/>
            <a:ext cx="11004000" cy="6096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School Districts &amp; Public Education</a:t>
            </a:r>
            <a:endParaRPr b="1" sz="3000">
              <a:solidFill>
                <a:srgbClr val="0449A7"/>
              </a:solidFill>
              <a:latin typeface="Montserrat"/>
              <a:ea typeface="Montserrat"/>
              <a:cs typeface="Montserrat"/>
              <a:sym typeface="Montserrat"/>
            </a:endParaRPr>
          </a:p>
        </p:txBody>
      </p:sp>
      <p:sp>
        <p:nvSpPr>
          <p:cNvPr id="222" name="Google Shape;222;g28a6ca288d3_0_5"/>
          <p:cNvSpPr txBox="1"/>
          <p:nvPr>
            <p:ph idx="4294967295" type="body"/>
          </p:nvPr>
        </p:nvSpPr>
        <p:spPr>
          <a:xfrm>
            <a:off x="203200" y="1066800"/>
            <a:ext cx="7399500" cy="53388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School Board </a:t>
            </a:r>
            <a:r>
              <a:rPr lang="en-US" sz="2200">
                <a:solidFill>
                  <a:schemeClr val="dk1"/>
                </a:solidFill>
                <a:latin typeface="Montserrat"/>
                <a:ea typeface="Montserrat"/>
                <a:cs typeface="Montserrat"/>
                <a:sym typeface="Montserrat"/>
              </a:rPr>
              <a:t>of 9 elected members govern each </a:t>
            </a:r>
            <a:r>
              <a:rPr lang="en-US" sz="2200">
                <a:solidFill>
                  <a:schemeClr val="dk1"/>
                </a:solidFill>
                <a:latin typeface="Montserrat"/>
                <a:ea typeface="Montserrat"/>
                <a:cs typeface="Montserrat"/>
                <a:sym typeface="Montserrat"/>
              </a:rPr>
              <a:t>district</a:t>
            </a:r>
            <a:r>
              <a:rPr lang="en-US" sz="2200">
                <a:solidFill>
                  <a:schemeClr val="dk1"/>
                </a:solidFill>
                <a:latin typeface="Montserrat"/>
                <a:ea typeface="Montserrat"/>
                <a:cs typeface="Montserrat"/>
                <a:sym typeface="Montserrat"/>
              </a:rPr>
              <a:t> (taxes, labor, </a:t>
            </a:r>
            <a:r>
              <a:rPr lang="en-US" sz="2200">
                <a:solidFill>
                  <a:schemeClr val="dk1"/>
                </a:solidFill>
                <a:latin typeface="Montserrat"/>
                <a:ea typeface="Montserrat"/>
                <a:cs typeface="Montserrat"/>
                <a:sym typeface="Montserrat"/>
              </a:rPr>
              <a:t>administration</a:t>
            </a:r>
            <a:r>
              <a:rPr lang="en-US" sz="2200">
                <a:solidFill>
                  <a:schemeClr val="dk1"/>
                </a:solidFill>
                <a:latin typeface="Montserrat"/>
                <a:ea typeface="Montserrat"/>
                <a:cs typeface="Montserrat"/>
                <a:sym typeface="Montserrat"/>
              </a:rPr>
              <a:t>, </a:t>
            </a:r>
            <a:r>
              <a:rPr lang="en-US" sz="2200">
                <a:solidFill>
                  <a:schemeClr val="dk1"/>
                </a:solidFill>
                <a:latin typeface="Montserrat"/>
                <a:ea typeface="Montserrat"/>
                <a:cs typeface="Montserrat"/>
                <a:sym typeface="Montserrat"/>
              </a:rPr>
              <a:t>education</a:t>
            </a:r>
            <a:r>
              <a:rPr lang="en-US" sz="2200">
                <a:solidFill>
                  <a:schemeClr val="dk1"/>
                </a:solidFill>
                <a:latin typeface="Montserrat"/>
                <a:ea typeface="Montserrat"/>
                <a:cs typeface="Montserrat"/>
                <a:sym typeface="Montserrat"/>
              </a:rPr>
              <a:t> policy) and hire the superintendent</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Funding primarily comes from property taxes, state and federal funding</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Intermediate Units</a:t>
            </a:r>
            <a:r>
              <a:rPr lang="en-US" sz="2200">
                <a:solidFill>
                  <a:schemeClr val="dk1"/>
                </a:solidFill>
                <a:latin typeface="Montserrat"/>
                <a:ea typeface="Montserrat"/>
                <a:cs typeface="Montserrat"/>
                <a:sym typeface="Montserrat"/>
              </a:rPr>
              <a:t> provide additional support (eg, professional development)</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600"/>
              </a:spcAft>
              <a:buClr>
                <a:schemeClr val="dk1"/>
              </a:buClr>
              <a:buSzPts val="2200"/>
              <a:buFont typeface="Montserrat"/>
              <a:buChar char="●"/>
            </a:pPr>
            <a:r>
              <a:rPr b="1" lang="en-US" sz="2200">
                <a:solidFill>
                  <a:schemeClr val="dk1"/>
                </a:solidFill>
                <a:latin typeface="Montserrat"/>
                <a:ea typeface="Montserrat"/>
                <a:cs typeface="Montserrat"/>
                <a:sym typeface="Montserrat"/>
              </a:rPr>
              <a:t>PA Department of Education</a:t>
            </a:r>
            <a:r>
              <a:rPr lang="en-US" sz="2200">
                <a:solidFill>
                  <a:schemeClr val="dk1"/>
                </a:solidFill>
                <a:latin typeface="Montserrat"/>
                <a:ea typeface="Montserrat"/>
                <a:cs typeface="Montserrat"/>
                <a:sym typeface="Montserrat"/>
              </a:rPr>
              <a:t> certifies teachers, advises curriculum development, </a:t>
            </a:r>
            <a:r>
              <a:rPr lang="en-US" sz="2200">
                <a:solidFill>
                  <a:schemeClr val="dk1"/>
                </a:solidFill>
                <a:latin typeface="Montserrat"/>
                <a:ea typeface="Montserrat"/>
                <a:cs typeface="Montserrat"/>
                <a:sym typeface="Montserrat"/>
              </a:rPr>
              <a:t>administers</a:t>
            </a:r>
            <a:r>
              <a:rPr lang="en-US" sz="2200">
                <a:solidFill>
                  <a:schemeClr val="dk1"/>
                </a:solidFill>
                <a:latin typeface="Montserrat"/>
                <a:ea typeface="Montserrat"/>
                <a:cs typeface="Montserrat"/>
                <a:sym typeface="Montserrat"/>
              </a:rPr>
              <a:t> state funding, approves building/facility plans</a:t>
            </a:r>
            <a:endParaRPr sz="2200">
              <a:solidFill>
                <a:schemeClr val="dk1"/>
              </a:solidFill>
              <a:latin typeface="Montserrat"/>
              <a:ea typeface="Montserrat"/>
              <a:cs typeface="Montserrat"/>
              <a:sym typeface="Montserrat"/>
            </a:endParaRPr>
          </a:p>
        </p:txBody>
      </p:sp>
      <p:grpSp>
        <p:nvGrpSpPr>
          <p:cNvPr id="223" name="Google Shape;223;g28a6ca288d3_0_5"/>
          <p:cNvGrpSpPr/>
          <p:nvPr/>
        </p:nvGrpSpPr>
        <p:grpSpPr>
          <a:xfrm>
            <a:off x="0" y="6259425"/>
            <a:ext cx="12192000" cy="598456"/>
            <a:chOff x="0" y="6259425"/>
            <a:chExt cx="12192000" cy="598456"/>
          </a:xfrm>
        </p:grpSpPr>
        <p:sp>
          <p:nvSpPr>
            <p:cNvPr id="224" name="Google Shape;224;g28a6ca288d3_0_5"/>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225" name="Google Shape;225;g28a6ca288d3_0_5"/>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pic>
        <p:nvPicPr>
          <p:cNvPr id="226" name="Google Shape;226;g28a6ca288d3_0_5"/>
          <p:cNvPicPr preferRelativeResize="0"/>
          <p:nvPr/>
        </p:nvPicPr>
        <p:blipFill>
          <a:blip r:embed="rId4">
            <a:alphaModFix/>
          </a:blip>
          <a:stretch>
            <a:fillRect/>
          </a:stretch>
        </p:blipFill>
        <p:spPr>
          <a:xfrm>
            <a:off x="7602699" y="1066800"/>
            <a:ext cx="4331199" cy="2708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8a6ca288d3_0_14"/>
          <p:cNvSpPr txBox="1"/>
          <p:nvPr>
            <p:ph type="title"/>
          </p:nvPr>
        </p:nvSpPr>
        <p:spPr>
          <a:xfrm>
            <a:off x="203200" y="457200"/>
            <a:ext cx="11004000" cy="6096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Municipal Authorities</a:t>
            </a:r>
            <a:endParaRPr b="1" sz="3000">
              <a:solidFill>
                <a:srgbClr val="0449A7"/>
              </a:solidFill>
              <a:latin typeface="Montserrat"/>
              <a:ea typeface="Montserrat"/>
              <a:cs typeface="Montserrat"/>
              <a:sym typeface="Montserrat"/>
            </a:endParaRPr>
          </a:p>
        </p:txBody>
      </p:sp>
      <p:sp>
        <p:nvSpPr>
          <p:cNvPr id="233" name="Google Shape;233;g28a6ca288d3_0_14"/>
          <p:cNvSpPr txBox="1"/>
          <p:nvPr>
            <p:ph idx="4294967295" type="body"/>
          </p:nvPr>
        </p:nvSpPr>
        <p:spPr>
          <a:xfrm>
            <a:off x="203200" y="1066800"/>
            <a:ext cx="11737500" cy="53388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Entity created to finance and/or operate public works projects</a:t>
            </a:r>
            <a:endParaRPr b="1"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Funding: </a:t>
            </a:r>
            <a:r>
              <a:rPr lang="en-US" sz="2200">
                <a:solidFill>
                  <a:schemeClr val="dk1"/>
                </a:solidFill>
                <a:latin typeface="Montserrat"/>
                <a:ea typeface="Montserrat"/>
                <a:cs typeface="Montserrat"/>
                <a:sym typeface="Montserrat"/>
              </a:rPr>
              <a:t>Costs of the project also </a:t>
            </a:r>
            <a:r>
              <a:rPr lang="en-US" sz="2200">
                <a:solidFill>
                  <a:schemeClr val="dk1"/>
                </a:solidFill>
                <a:latin typeface="Montserrat"/>
                <a:ea typeface="Montserrat"/>
                <a:cs typeface="Montserrat"/>
                <a:sym typeface="Montserrat"/>
              </a:rPr>
              <a:t>typically covered by revenue from the project</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Creation:</a:t>
            </a:r>
            <a:r>
              <a:rPr lang="en-US" sz="2200">
                <a:solidFill>
                  <a:schemeClr val="dk1"/>
                </a:solidFill>
                <a:latin typeface="Montserrat"/>
                <a:ea typeface="Montserrat"/>
                <a:cs typeface="Montserrat"/>
                <a:sym typeface="Montserrat"/>
              </a:rPr>
              <a:t> Municipalities, counties and school districts can individually create authorities or together can create joint authorities</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Governed</a:t>
            </a:r>
            <a:r>
              <a:rPr lang="en-US" sz="2200">
                <a:solidFill>
                  <a:schemeClr val="dk1"/>
                </a:solidFill>
                <a:latin typeface="Montserrat"/>
                <a:ea typeface="Montserrat"/>
                <a:cs typeface="Montserrat"/>
                <a:sym typeface="Montserrat"/>
              </a:rPr>
              <a:t> by a board appointed by the local governments that created the authority</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600"/>
              </a:spcAft>
              <a:buClr>
                <a:schemeClr val="dk1"/>
              </a:buClr>
              <a:buSzPts val="2200"/>
              <a:buFont typeface="Montserrat"/>
              <a:buChar char="●"/>
            </a:pPr>
            <a:r>
              <a:rPr b="1" lang="en-US" sz="2200">
                <a:solidFill>
                  <a:schemeClr val="dk1"/>
                </a:solidFill>
                <a:latin typeface="Montserrat"/>
                <a:ea typeface="Montserrat"/>
                <a:cs typeface="Montserrat"/>
                <a:sym typeface="Montserrat"/>
              </a:rPr>
              <a:t>Functions:</a:t>
            </a:r>
            <a:r>
              <a:rPr lang="en-US" sz="2200">
                <a:solidFill>
                  <a:schemeClr val="dk1"/>
                </a:solidFill>
                <a:latin typeface="Montserrat"/>
                <a:ea typeface="Montserrat"/>
                <a:cs typeface="Montserrat"/>
                <a:sym typeface="Montserrat"/>
              </a:rPr>
              <a:t> </a:t>
            </a:r>
            <a:r>
              <a:rPr i="0" lang="en-US" sz="2200">
                <a:solidFill>
                  <a:schemeClr val="dk1"/>
                </a:solidFill>
                <a:latin typeface="Montserrat"/>
                <a:ea typeface="Montserrat"/>
                <a:cs typeface="Montserrat"/>
                <a:sym typeface="Montserrat"/>
              </a:rPr>
              <a:t>Parking</a:t>
            </a:r>
            <a:r>
              <a:rPr lang="en-US" sz="2200">
                <a:solidFill>
                  <a:schemeClr val="dk1"/>
                </a:solidFill>
                <a:latin typeface="Montserrat"/>
                <a:ea typeface="Montserrat"/>
                <a:cs typeface="Montserrat"/>
                <a:sym typeface="Montserrat"/>
              </a:rPr>
              <a:t>, a</a:t>
            </a:r>
            <a:r>
              <a:rPr i="0" lang="en-US" sz="2200">
                <a:solidFill>
                  <a:schemeClr val="dk1"/>
                </a:solidFill>
                <a:latin typeface="Montserrat"/>
                <a:ea typeface="Montserrat"/>
                <a:cs typeface="Montserrat"/>
                <a:sym typeface="Montserrat"/>
              </a:rPr>
              <a:t>irport</a:t>
            </a:r>
            <a:r>
              <a:rPr lang="en-US" sz="2200">
                <a:solidFill>
                  <a:schemeClr val="dk1"/>
                </a:solidFill>
                <a:latin typeface="Montserrat"/>
                <a:ea typeface="Montserrat"/>
                <a:cs typeface="Montserrat"/>
                <a:sym typeface="Montserrat"/>
              </a:rPr>
              <a:t>, t</a:t>
            </a:r>
            <a:r>
              <a:rPr i="0" lang="en-US" sz="2200">
                <a:solidFill>
                  <a:schemeClr val="dk1"/>
                </a:solidFill>
                <a:latin typeface="Montserrat"/>
                <a:ea typeface="Montserrat"/>
                <a:cs typeface="Montserrat"/>
                <a:sym typeface="Montserrat"/>
              </a:rPr>
              <a:t>ransit</a:t>
            </a:r>
            <a:r>
              <a:rPr lang="en-US" sz="2200">
                <a:solidFill>
                  <a:schemeClr val="dk1"/>
                </a:solidFill>
                <a:latin typeface="Montserrat"/>
                <a:ea typeface="Montserrat"/>
                <a:cs typeface="Montserrat"/>
                <a:sym typeface="Montserrat"/>
              </a:rPr>
              <a:t>, economic development, w</a:t>
            </a:r>
            <a:r>
              <a:rPr i="0" lang="en-US" sz="2200">
                <a:solidFill>
                  <a:schemeClr val="dk1"/>
                </a:solidFill>
                <a:latin typeface="Montserrat"/>
                <a:ea typeface="Montserrat"/>
                <a:cs typeface="Montserrat"/>
                <a:sym typeface="Montserrat"/>
              </a:rPr>
              <a:t>ater, sewer, stormwater</a:t>
            </a:r>
            <a:r>
              <a:rPr lang="en-US" sz="2200">
                <a:solidFill>
                  <a:schemeClr val="dk1"/>
                </a:solidFill>
                <a:latin typeface="Montserrat"/>
                <a:ea typeface="Montserrat"/>
                <a:cs typeface="Montserrat"/>
                <a:sym typeface="Montserrat"/>
              </a:rPr>
              <a:t>, b</a:t>
            </a:r>
            <a:r>
              <a:rPr i="0" lang="en-US" sz="2200">
                <a:solidFill>
                  <a:schemeClr val="dk1"/>
                </a:solidFill>
                <a:latin typeface="Montserrat"/>
                <a:ea typeface="Montserrat"/>
                <a:cs typeface="Montserrat"/>
                <a:sym typeface="Montserrat"/>
              </a:rPr>
              <a:t>usi</a:t>
            </a:r>
            <a:r>
              <a:rPr lang="en-US" sz="2200">
                <a:solidFill>
                  <a:schemeClr val="dk1"/>
                </a:solidFill>
                <a:latin typeface="Montserrat"/>
                <a:ea typeface="Montserrat"/>
                <a:cs typeface="Montserrat"/>
                <a:sym typeface="Montserrat"/>
              </a:rPr>
              <a:t>ness district, etc.</a:t>
            </a:r>
            <a:endParaRPr i="0" sz="2200">
              <a:solidFill>
                <a:schemeClr val="dk1"/>
              </a:solidFill>
              <a:latin typeface="Montserrat"/>
              <a:ea typeface="Montserrat"/>
              <a:cs typeface="Montserrat"/>
              <a:sym typeface="Montserrat"/>
            </a:endParaRPr>
          </a:p>
        </p:txBody>
      </p:sp>
      <p:grpSp>
        <p:nvGrpSpPr>
          <p:cNvPr id="234" name="Google Shape;234;g28a6ca288d3_0_14"/>
          <p:cNvGrpSpPr/>
          <p:nvPr/>
        </p:nvGrpSpPr>
        <p:grpSpPr>
          <a:xfrm>
            <a:off x="0" y="6259425"/>
            <a:ext cx="12192000" cy="598456"/>
            <a:chOff x="0" y="6259425"/>
            <a:chExt cx="12192000" cy="598456"/>
          </a:xfrm>
        </p:grpSpPr>
        <p:sp>
          <p:nvSpPr>
            <p:cNvPr id="235" name="Google Shape;235;g28a6ca288d3_0_14"/>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236" name="Google Shape;236;g28a6ca288d3_0_14"/>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pic>
        <p:nvPicPr>
          <p:cNvPr id="237" name="Google Shape;237;g28a6ca288d3_0_14"/>
          <p:cNvPicPr preferRelativeResize="0"/>
          <p:nvPr/>
        </p:nvPicPr>
        <p:blipFill>
          <a:blip r:embed="rId4">
            <a:alphaModFix/>
          </a:blip>
          <a:stretch>
            <a:fillRect/>
          </a:stretch>
        </p:blipFill>
        <p:spPr>
          <a:xfrm>
            <a:off x="355600" y="4665250"/>
            <a:ext cx="1497024" cy="1497024"/>
          </a:xfrm>
          <a:prstGeom prst="rect">
            <a:avLst/>
          </a:prstGeom>
          <a:noFill/>
          <a:ln>
            <a:noFill/>
          </a:ln>
        </p:spPr>
      </p:pic>
      <p:pic>
        <p:nvPicPr>
          <p:cNvPr id="238" name="Google Shape;238;g28a6ca288d3_0_14"/>
          <p:cNvPicPr preferRelativeResize="0"/>
          <p:nvPr/>
        </p:nvPicPr>
        <p:blipFill>
          <a:blip r:embed="rId5">
            <a:alphaModFix/>
          </a:blip>
          <a:stretch>
            <a:fillRect/>
          </a:stretch>
        </p:blipFill>
        <p:spPr>
          <a:xfrm>
            <a:off x="10059874" y="4987363"/>
            <a:ext cx="1497025" cy="852776"/>
          </a:xfrm>
          <a:prstGeom prst="rect">
            <a:avLst/>
          </a:prstGeom>
          <a:noFill/>
          <a:ln>
            <a:noFill/>
          </a:ln>
        </p:spPr>
      </p:pic>
      <p:pic>
        <p:nvPicPr>
          <p:cNvPr id="239" name="Google Shape;239;g28a6ca288d3_0_14"/>
          <p:cNvPicPr preferRelativeResize="0"/>
          <p:nvPr/>
        </p:nvPicPr>
        <p:blipFill>
          <a:blip r:embed="rId6">
            <a:alphaModFix/>
          </a:blip>
          <a:stretch>
            <a:fillRect/>
          </a:stretch>
        </p:blipFill>
        <p:spPr>
          <a:xfrm>
            <a:off x="5232600" y="5077331"/>
            <a:ext cx="1347823" cy="1084950"/>
          </a:xfrm>
          <a:prstGeom prst="rect">
            <a:avLst/>
          </a:prstGeom>
          <a:noFill/>
          <a:ln>
            <a:noFill/>
          </a:ln>
        </p:spPr>
      </p:pic>
      <p:pic>
        <p:nvPicPr>
          <p:cNvPr id="240" name="Google Shape;240;g28a6ca288d3_0_14"/>
          <p:cNvPicPr preferRelativeResize="0"/>
          <p:nvPr/>
        </p:nvPicPr>
        <p:blipFill>
          <a:blip r:embed="rId7">
            <a:alphaModFix/>
          </a:blip>
          <a:stretch>
            <a:fillRect/>
          </a:stretch>
        </p:blipFill>
        <p:spPr>
          <a:xfrm>
            <a:off x="2575919" y="4665256"/>
            <a:ext cx="2230440" cy="745125"/>
          </a:xfrm>
          <a:prstGeom prst="rect">
            <a:avLst/>
          </a:prstGeom>
          <a:noFill/>
          <a:ln>
            <a:noFill/>
          </a:ln>
        </p:spPr>
      </p:pic>
      <p:pic>
        <p:nvPicPr>
          <p:cNvPr id="241" name="Google Shape;241;g28a6ca288d3_0_14"/>
          <p:cNvPicPr preferRelativeResize="0"/>
          <p:nvPr/>
        </p:nvPicPr>
        <p:blipFill>
          <a:blip r:embed="rId8">
            <a:alphaModFix/>
          </a:blip>
          <a:stretch>
            <a:fillRect/>
          </a:stretch>
        </p:blipFill>
        <p:spPr>
          <a:xfrm>
            <a:off x="7265150" y="4579333"/>
            <a:ext cx="2110000" cy="831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grpSp>
        <p:nvGrpSpPr>
          <p:cNvPr id="247" name="Google Shape;247;g28a1b775e76_0_93"/>
          <p:cNvGrpSpPr/>
          <p:nvPr/>
        </p:nvGrpSpPr>
        <p:grpSpPr>
          <a:xfrm>
            <a:off x="0" y="6259425"/>
            <a:ext cx="12192000" cy="598456"/>
            <a:chOff x="0" y="6259425"/>
            <a:chExt cx="12192000" cy="598456"/>
          </a:xfrm>
        </p:grpSpPr>
        <p:sp>
          <p:nvSpPr>
            <p:cNvPr id="248" name="Google Shape;248;g28a1b775e76_0_93"/>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249" name="Google Shape;249;g28a1b775e76_0_93"/>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pic>
        <p:nvPicPr>
          <p:cNvPr id="250" name="Google Shape;250;g28a1b775e76_0_93"/>
          <p:cNvPicPr preferRelativeResize="0"/>
          <p:nvPr/>
        </p:nvPicPr>
        <p:blipFill>
          <a:blip r:embed="rId4">
            <a:alphaModFix/>
          </a:blip>
          <a:stretch>
            <a:fillRect/>
          </a:stretch>
        </p:blipFill>
        <p:spPr>
          <a:xfrm>
            <a:off x="152400" y="304800"/>
            <a:ext cx="4988899" cy="3968352"/>
          </a:xfrm>
          <a:prstGeom prst="rect">
            <a:avLst/>
          </a:prstGeom>
          <a:noFill/>
          <a:ln>
            <a:noFill/>
          </a:ln>
        </p:spPr>
      </p:pic>
      <p:pic>
        <p:nvPicPr>
          <p:cNvPr id="251" name="Google Shape;251;g28a1b775e76_0_93"/>
          <p:cNvPicPr preferRelativeResize="0"/>
          <p:nvPr/>
        </p:nvPicPr>
        <p:blipFill>
          <a:blip r:embed="rId5">
            <a:alphaModFix/>
          </a:blip>
          <a:stretch>
            <a:fillRect/>
          </a:stretch>
        </p:blipFill>
        <p:spPr>
          <a:xfrm>
            <a:off x="5141300" y="2889650"/>
            <a:ext cx="7054848" cy="3968349"/>
          </a:xfrm>
          <a:prstGeom prst="rect">
            <a:avLst/>
          </a:prstGeom>
          <a:noFill/>
          <a:ln>
            <a:noFill/>
          </a:ln>
        </p:spPr>
      </p:pic>
      <p:pic>
        <p:nvPicPr>
          <p:cNvPr id="252" name="Google Shape;252;g28a1b775e76_0_93"/>
          <p:cNvPicPr preferRelativeResize="0"/>
          <p:nvPr/>
        </p:nvPicPr>
        <p:blipFill>
          <a:blip r:embed="rId6">
            <a:alphaModFix/>
          </a:blip>
          <a:stretch>
            <a:fillRect/>
          </a:stretch>
        </p:blipFill>
        <p:spPr>
          <a:xfrm>
            <a:off x="815976" y="4577949"/>
            <a:ext cx="3661745" cy="2100250"/>
          </a:xfrm>
          <a:prstGeom prst="rect">
            <a:avLst/>
          </a:prstGeom>
          <a:noFill/>
          <a:ln>
            <a:noFill/>
          </a:ln>
        </p:spPr>
      </p:pic>
      <p:pic>
        <p:nvPicPr>
          <p:cNvPr id="253" name="Google Shape;253;g28a1b775e76_0_93"/>
          <p:cNvPicPr preferRelativeResize="0"/>
          <p:nvPr/>
        </p:nvPicPr>
        <p:blipFill>
          <a:blip r:embed="rId7">
            <a:alphaModFix/>
          </a:blip>
          <a:stretch>
            <a:fillRect/>
          </a:stretch>
        </p:blipFill>
        <p:spPr>
          <a:xfrm rot="-5">
            <a:off x="8372000" y="832603"/>
            <a:ext cx="3209089" cy="1339094"/>
          </a:xfrm>
          <a:prstGeom prst="rect">
            <a:avLst/>
          </a:prstGeom>
          <a:noFill/>
          <a:ln>
            <a:noFill/>
          </a:ln>
        </p:spPr>
      </p:pic>
      <p:pic>
        <p:nvPicPr>
          <p:cNvPr id="254" name="Google Shape;254;g28a1b775e76_0_93"/>
          <p:cNvPicPr preferRelativeResize="0"/>
          <p:nvPr/>
        </p:nvPicPr>
        <p:blipFill>
          <a:blip r:embed="rId8">
            <a:alphaModFix/>
          </a:blip>
          <a:stretch>
            <a:fillRect/>
          </a:stretch>
        </p:blipFill>
        <p:spPr>
          <a:xfrm>
            <a:off x="5447100" y="2247900"/>
            <a:ext cx="2924908" cy="1339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9" name="Shape 259"/>
        <p:cNvGrpSpPr/>
        <p:nvPr/>
      </p:nvGrpSpPr>
      <p:grpSpPr>
        <a:xfrm>
          <a:off x="0" y="0"/>
          <a:ext cx="0" cy="0"/>
          <a:chOff x="0" y="0"/>
          <a:chExt cx="0" cy="0"/>
        </a:xfrm>
      </p:grpSpPr>
      <p:sp>
        <p:nvSpPr>
          <p:cNvPr id="260" name="Google Shape;260;g289d92314a5_0_53"/>
          <p:cNvSpPr txBox="1"/>
          <p:nvPr>
            <p:ph type="title"/>
          </p:nvPr>
        </p:nvSpPr>
        <p:spPr>
          <a:xfrm>
            <a:off x="203200" y="457200"/>
            <a:ext cx="70104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Philadelphia Government</a:t>
            </a:r>
            <a:endParaRPr b="1" sz="3000">
              <a:solidFill>
                <a:srgbClr val="0449A7"/>
              </a:solidFill>
              <a:latin typeface="Montserrat"/>
              <a:ea typeface="Montserrat"/>
              <a:cs typeface="Montserrat"/>
              <a:sym typeface="Montserrat"/>
            </a:endParaRPr>
          </a:p>
        </p:txBody>
      </p:sp>
      <p:pic>
        <p:nvPicPr>
          <p:cNvPr descr="Image result for philadelphia city hall" id="261" name="Google Shape;261;g289d92314a5_0_53"/>
          <p:cNvPicPr preferRelativeResize="0"/>
          <p:nvPr/>
        </p:nvPicPr>
        <p:blipFill rotWithShape="1">
          <a:blip r:embed="rId3">
            <a:alphaModFix/>
          </a:blip>
          <a:srcRect b="0" l="0" r="0" t="0"/>
          <a:stretch/>
        </p:blipFill>
        <p:spPr>
          <a:xfrm>
            <a:off x="7316686" y="984245"/>
            <a:ext cx="3469608" cy="2832068"/>
          </a:xfrm>
          <a:prstGeom prst="rect">
            <a:avLst/>
          </a:prstGeom>
          <a:noFill/>
          <a:ln>
            <a:noFill/>
          </a:ln>
        </p:spPr>
      </p:pic>
      <p:sp>
        <p:nvSpPr>
          <p:cNvPr id="262" name="Google Shape;262;g289d92314a5_0_53"/>
          <p:cNvSpPr txBox="1"/>
          <p:nvPr/>
        </p:nvSpPr>
        <p:spPr>
          <a:xfrm>
            <a:off x="414600" y="4603450"/>
            <a:ext cx="4929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Georgia"/>
              <a:ea typeface="Georgia"/>
              <a:cs typeface="Georgia"/>
              <a:sym typeface="Georgia"/>
            </a:endParaRPr>
          </a:p>
        </p:txBody>
      </p:sp>
      <p:sp>
        <p:nvSpPr>
          <p:cNvPr id="263" name="Google Shape;263;g289d92314a5_0_53"/>
          <p:cNvSpPr txBox="1"/>
          <p:nvPr/>
        </p:nvSpPr>
        <p:spPr>
          <a:xfrm>
            <a:off x="7164275" y="4192769"/>
            <a:ext cx="4623300" cy="2065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800"/>
              <a:buFont typeface="Arial"/>
              <a:buNone/>
            </a:pPr>
            <a:r>
              <a:rPr b="1" i="0" lang="en-US" sz="2200" u="none" cap="none" strike="noStrike">
                <a:solidFill>
                  <a:schemeClr val="dk1"/>
                </a:solidFill>
                <a:latin typeface="Montserrat"/>
                <a:ea typeface="Montserrat"/>
                <a:cs typeface="Montserrat"/>
                <a:sym typeface="Montserrat"/>
              </a:rPr>
              <a:t>Philadelphia Code</a:t>
            </a:r>
            <a:endParaRPr b="1" i="0" sz="2200" u="none" cap="none" strike="noStrike">
              <a:solidFill>
                <a:schemeClr val="dk1"/>
              </a:solidFill>
              <a:latin typeface="Montserrat"/>
              <a:ea typeface="Montserrat"/>
              <a:cs typeface="Montserrat"/>
              <a:sym typeface="Montserrat"/>
            </a:endParaRPr>
          </a:p>
          <a:p>
            <a:pPr indent="0" lvl="0" marL="0" rtl="0" algn="l">
              <a:lnSpc>
                <a:spcPct val="115000"/>
              </a:lnSpc>
              <a:spcBef>
                <a:spcPts val="600"/>
              </a:spcBef>
              <a:spcAft>
                <a:spcPts val="0"/>
              </a:spcAft>
              <a:buClr>
                <a:schemeClr val="dk1"/>
              </a:buClr>
              <a:buSzPts val="2000"/>
              <a:buFont typeface="Arial"/>
              <a:buNone/>
            </a:pPr>
            <a:r>
              <a:rPr lang="en-US" sz="2200">
                <a:solidFill>
                  <a:schemeClr val="dk1"/>
                </a:solidFill>
                <a:latin typeface="Montserrat"/>
                <a:ea typeface="Montserrat"/>
                <a:cs typeface="Montserrat"/>
                <a:sym typeface="Montserrat"/>
              </a:rPr>
              <a:t>Ordinances passed by Council with a majority vote (9 of 17) and signed by the Mayor become part of the city Code.</a:t>
            </a:r>
            <a:endParaRPr b="1" sz="2200">
              <a:solidFill>
                <a:schemeClr val="dk1"/>
              </a:solidFill>
              <a:latin typeface="Montserrat"/>
              <a:ea typeface="Montserrat"/>
              <a:cs typeface="Montserrat"/>
              <a:sym typeface="Montserrat"/>
            </a:endParaRPr>
          </a:p>
        </p:txBody>
      </p:sp>
      <p:sp>
        <p:nvSpPr>
          <p:cNvPr id="264" name="Google Shape;264;g289d92314a5_0_53"/>
          <p:cNvSpPr txBox="1"/>
          <p:nvPr/>
        </p:nvSpPr>
        <p:spPr>
          <a:xfrm>
            <a:off x="355600" y="1142100"/>
            <a:ext cx="6409800" cy="4983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800"/>
              <a:buFont typeface="Arial"/>
              <a:buNone/>
            </a:pPr>
            <a:r>
              <a:rPr b="1" i="0" lang="en-US" sz="2200" u="none" cap="none" strike="noStrike">
                <a:solidFill>
                  <a:schemeClr val="dk1"/>
                </a:solidFill>
                <a:latin typeface="Montserrat"/>
                <a:ea typeface="Montserrat"/>
                <a:cs typeface="Montserrat"/>
                <a:sym typeface="Montserrat"/>
              </a:rPr>
              <a:t>Philadelphia Home Rule Charter</a:t>
            </a:r>
            <a:endParaRPr b="1" sz="2200">
              <a:solidFill>
                <a:schemeClr val="dk1"/>
              </a:solidFill>
              <a:latin typeface="Montserrat"/>
              <a:ea typeface="Montserrat"/>
              <a:cs typeface="Montserrat"/>
              <a:sym typeface="Montserrat"/>
            </a:endParaRPr>
          </a:p>
          <a:p>
            <a:pPr indent="0" lvl="0" marL="0" rtl="0" algn="l">
              <a:lnSpc>
                <a:spcPct val="115000"/>
              </a:lnSpc>
              <a:spcBef>
                <a:spcPts val="600"/>
              </a:spcBef>
              <a:spcAft>
                <a:spcPts val="0"/>
              </a:spcAft>
              <a:buClr>
                <a:schemeClr val="dk1"/>
              </a:buClr>
              <a:buSzPts val="2000"/>
              <a:buFont typeface="Arial"/>
              <a:buNone/>
            </a:pPr>
            <a:r>
              <a:rPr lang="en-US" sz="2200">
                <a:solidFill>
                  <a:schemeClr val="dk1"/>
                </a:solidFill>
                <a:latin typeface="Montserrat"/>
                <a:ea typeface="Montserrat"/>
                <a:cs typeface="Montserrat"/>
                <a:sym typeface="Montserrat"/>
              </a:rPr>
              <a:t>The Charter is like the city’s “constitution,” describing the overall structure of government:</a:t>
            </a:r>
            <a:endParaRPr sz="2200">
              <a:solidFill>
                <a:schemeClr val="dk1"/>
              </a:solidFill>
              <a:latin typeface="Montserrat"/>
              <a:ea typeface="Montserrat"/>
              <a:cs typeface="Montserrat"/>
              <a:sym typeface="Montserrat"/>
            </a:endParaRPr>
          </a:p>
          <a:p>
            <a:pPr indent="-298450" lvl="0" marL="285750" rtl="0" algn="l">
              <a:lnSpc>
                <a:spcPct val="115000"/>
              </a:lnSpc>
              <a:spcBef>
                <a:spcPts val="30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Legislative branch (City Council)</a:t>
            </a:r>
            <a:endParaRPr sz="2200">
              <a:solidFill>
                <a:schemeClr val="dk1"/>
              </a:solidFill>
              <a:latin typeface="Montserrat"/>
              <a:ea typeface="Montserrat"/>
              <a:cs typeface="Montserrat"/>
              <a:sym typeface="Montserrat"/>
            </a:endParaRPr>
          </a:p>
          <a:p>
            <a:pPr indent="-298450" lvl="0" marL="285750" rtl="0" algn="l">
              <a:lnSpc>
                <a:spcPct val="115000"/>
              </a:lnSpc>
              <a:spcBef>
                <a:spcPts val="30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Executive-administrative branch (Mayor)</a:t>
            </a:r>
            <a:endParaRPr sz="2200">
              <a:solidFill>
                <a:schemeClr val="dk1"/>
              </a:solidFill>
              <a:latin typeface="Montserrat"/>
              <a:ea typeface="Montserrat"/>
              <a:cs typeface="Montserrat"/>
              <a:sym typeface="Montserrat"/>
            </a:endParaRPr>
          </a:p>
          <a:p>
            <a:pPr indent="-298450" lvl="0" marL="285750" rtl="0" algn="l">
              <a:lnSpc>
                <a:spcPct val="115000"/>
              </a:lnSpc>
              <a:spcBef>
                <a:spcPts val="30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Public integrity laws</a:t>
            </a:r>
            <a:endParaRPr sz="2200">
              <a:solidFill>
                <a:schemeClr val="dk1"/>
              </a:solidFill>
              <a:latin typeface="Montserrat"/>
              <a:ea typeface="Montserrat"/>
              <a:cs typeface="Montserrat"/>
              <a:sym typeface="Montserrat"/>
            </a:endParaRPr>
          </a:p>
          <a:p>
            <a:pPr indent="-298450" lvl="0" marL="285750" rtl="0" algn="l">
              <a:lnSpc>
                <a:spcPct val="115000"/>
              </a:lnSpc>
              <a:spcBef>
                <a:spcPts val="30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Public education (school board &amp; super)</a:t>
            </a:r>
            <a:endParaRPr sz="2200">
              <a:solidFill>
                <a:schemeClr val="dk1"/>
              </a:solidFill>
              <a:latin typeface="Montserrat"/>
              <a:ea typeface="Montserrat"/>
              <a:cs typeface="Montserrat"/>
              <a:sym typeface="Montserrat"/>
            </a:endParaRPr>
          </a:p>
          <a:p>
            <a:pPr indent="-171450" lvl="0" marL="285750" rtl="0" algn="l">
              <a:lnSpc>
                <a:spcPct val="115000"/>
              </a:lnSpc>
              <a:spcBef>
                <a:spcPts val="300"/>
              </a:spcBef>
              <a:spcAft>
                <a:spcPts val="0"/>
              </a:spcAft>
              <a:buClr>
                <a:schemeClr val="dk1"/>
              </a:buClr>
              <a:buSzPts val="1800"/>
              <a:buFont typeface="Arial"/>
              <a:buNone/>
            </a:pPr>
            <a:r>
              <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2000"/>
              <a:buFont typeface="Arial"/>
              <a:buNone/>
            </a:pPr>
            <a:r>
              <a:rPr i="1" lang="en-US" sz="2200">
                <a:solidFill>
                  <a:schemeClr val="dk1"/>
                </a:solidFill>
                <a:latin typeface="Montserrat"/>
                <a:ea typeface="Montserrat"/>
                <a:cs typeface="Montserrat"/>
                <a:sym typeface="Montserrat"/>
              </a:rPr>
              <a:t>Charter amendments require at least 12 City Council votes and approval by simple majority (50%+) of city voters.</a:t>
            </a:r>
            <a:endParaRPr b="1" sz="2200">
              <a:solidFill>
                <a:schemeClr val="dk1"/>
              </a:solidFill>
              <a:latin typeface="Montserrat"/>
              <a:ea typeface="Montserrat"/>
              <a:cs typeface="Montserrat"/>
              <a:sym typeface="Montserrat"/>
            </a:endParaRPr>
          </a:p>
        </p:txBody>
      </p:sp>
      <p:grpSp>
        <p:nvGrpSpPr>
          <p:cNvPr id="265" name="Google Shape;265;g289d92314a5_0_53"/>
          <p:cNvGrpSpPr/>
          <p:nvPr/>
        </p:nvGrpSpPr>
        <p:grpSpPr>
          <a:xfrm>
            <a:off x="0" y="6259425"/>
            <a:ext cx="12192000" cy="598456"/>
            <a:chOff x="0" y="6259425"/>
            <a:chExt cx="12192000" cy="598456"/>
          </a:xfrm>
        </p:grpSpPr>
        <p:sp>
          <p:nvSpPr>
            <p:cNvPr id="266" name="Google Shape;266;g289d92314a5_0_53"/>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267" name="Google Shape;267;g289d92314a5_0_53"/>
            <p:cNvPicPr preferRelativeResize="0"/>
            <p:nvPr/>
          </p:nvPicPr>
          <p:blipFill rotWithShape="1">
            <a:blip r:embed="rId4">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2" name="Shape 272"/>
        <p:cNvGrpSpPr/>
        <p:nvPr/>
      </p:nvGrpSpPr>
      <p:grpSpPr>
        <a:xfrm>
          <a:off x="0" y="0"/>
          <a:ext cx="0" cy="0"/>
          <a:chOff x="0" y="0"/>
          <a:chExt cx="0" cy="0"/>
        </a:xfrm>
      </p:grpSpPr>
      <p:sp>
        <p:nvSpPr>
          <p:cNvPr id="273" name="Google Shape;273;g289d92314a5_0_65"/>
          <p:cNvSpPr txBox="1"/>
          <p:nvPr>
            <p:ph type="title"/>
          </p:nvPr>
        </p:nvSpPr>
        <p:spPr>
          <a:xfrm>
            <a:off x="203200" y="457200"/>
            <a:ext cx="70104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Philadelphia </a:t>
            </a:r>
            <a:r>
              <a:rPr b="1" lang="en-US" sz="3000">
                <a:solidFill>
                  <a:srgbClr val="0449A7"/>
                </a:solidFill>
                <a:latin typeface="Montserrat"/>
                <a:ea typeface="Montserrat"/>
                <a:cs typeface="Montserrat"/>
                <a:sym typeface="Montserrat"/>
              </a:rPr>
              <a:t>Mayor</a:t>
            </a:r>
            <a:endParaRPr b="1" sz="3000">
              <a:solidFill>
                <a:srgbClr val="0449A7"/>
              </a:solidFill>
              <a:latin typeface="Montserrat"/>
              <a:ea typeface="Montserrat"/>
              <a:cs typeface="Montserrat"/>
              <a:sym typeface="Montserrat"/>
            </a:endParaRPr>
          </a:p>
        </p:txBody>
      </p:sp>
      <p:sp>
        <p:nvSpPr>
          <p:cNvPr id="274" name="Google Shape;274;g289d92314a5_0_65"/>
          <p:cNvSpPr txBox="1"/>
          <p:nvPr/>
        </p:nvSpPr>
        <p:spPr>
          <a:xfrm>
            <a:off x="419671" y="1082925"/>
            <a:ext cx="7010400" cy="2524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000"/>
              <a:buFont typeface="Arial"/>
              <a:buNone/>
            </a:pPr>
            <a:r>
              <a:rPr i="0" lang="en-US" sz="2000" u="none" cap="none" strike="noStrike">
                <a:solidFill>
                  <a:schemeClr val="dk1"/>
                </a:solidFill>
                <a:latin typeface="Montserrat"/>
                <a:ea typeface="Montserrat"/>
                <a:cs typeface="Montserrat"/>
                <a:sym typeface="Montserrat"/>
              </a:rPr>
              <a:t>The </a:t>
            </a:r>
            <a:r>
              <a:rPr b="1" i="0" lang="en-US" sz="2000" u="none" cap="none" strike="noStrike">
                <a:solidFill>
                  <a:schemeClr val="dk1"/>
                </a:solidFill>
                <a:latin typeface="Montserrat"/>
                <a:ea typeface="Montserrat"/>
                <a:cs typeface="Montserrat"/>
                <a:sym typeface="Montserrat"/>
              </a:rPr>
              <a:t>Mayor</a:t>
            </a:r>
            <a:r>
              <a:rPr i="0" lang="en-US" sz="2000" u="none" cap="none" strike="noStrike">
                <a:solidFill>
                  <a:schemeClr val="dk1"/>
                </a:solidFill>
                <a:latin typeface="Montserrat"/>
                <a:ea typeface="Montserrat"/>
                <a:cs typeface="Montserrat"/>
                <a:sym typeface="Montserrat"/>
              </a:rPr>
              <a:t> and their administration enforce the law, set budgetary priorities, and manage the operations of city government. The Mayor can serve up to two four-year terms.</a:t>
            </a:r>
            <a:endParaRPr i="0" sz="20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000"/>
              <a:buFont typeface="Arial"/>
              <a:buNone/>
            </a:pPr>
            <a:r>
              <a:t/>
            </a:r>
            <a:endParaRPr i="0" sz="20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Montserrat"/>
                <a:ea typeface="Montserrat"/>
                <a:cs typeface="Montserrat"/>
                <a:sym typeface="Montserrat"/>
              </a:rPr>
              <a:t>Municipal services </a:t>
            </a:r>
            <a:r>
              <a:rPr i="0" lang="en-US" sz="2000" u="none" cap="none" strike="noStrike">
                <a:solidFill>
                  <a:schemeClr val="dk1"/>
                </a:solidFill>
                <a:latin typeface="Montserrat"/>
                <a:ea typeface="Montserrat"/>
                <a:cs typeface="Montserrat"/>
                <a:sym typeface="Montserrat"/>
              </a:rPr>
              <a:t>are provided by city departments, most with a commissioner appointed by the Mayor.</a:t>
            </a:r>
            <a:endParaRPr i="0" sz="2000" u="none" cap="none" strike="noStrike">
              <a:solidFill>
                <a:schemeClr val="dk1"/>
              </a:solidFill>
              <a:latin typeface="Montserrat"/>
              <a:ea typeface="Montserrat"/>
              <a:cs typeface="Montserrat"/>
              <a:sym typeface="Montserrat"/>
            </a:endParaRPr>
          </a:p>
        </p:txBody>
      </p:sp>
      <p:pic>
        <p:nvPicPr>
          <p:cNvPr id="275" name="Google Shape;275;g289d92314a5_0_65"/>
          <p:cNvPicPr preferRelativeResize="0"/>
          <p:nvPr/>
        </p:nvPicPr>
        <p:blipFill rotWithShape="1">
          <a:blip r:embed="rId3">
            <a:alphaModFix/>
          </a:blip>
          <a:srcRect b="0" l="0" r="0" t="0"/>
          <a:stretch/>
        </p:blipFill>
        <p:spPr>
          <a:xfrm>
            <a:off x="1485900" y="3630750"/>
            <a:ext cx="4639951" cy="2982525"/>
          </a:xfrm>
          <a:prstGeom prst="rect">
            <a:avLst/>
          </a:prstGeom>
          <a:noFill/>
          <a:ln>
            <a:noFill/>
          </a:ln>
        </p:spPr>
      </p:pic>
      <p:sp>
        <p:nvSpPr>
          <p:cNvPr id="276" name="Google Shape;276;g289d92314a5_0_65"/>
          <p:cNvSpPr txBox="1"/>
          <p:nvPr/>
        </p:nvSpPr>
        <p:spPr>
          <a:xfrm>
            <a:off x="8021777" y="609600"/>
            <a:ext cx="4267200" cy="5883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000"/>
              <a:buFont typeface="Arial"/>
              <a:buNone/>
            </a:pPr>
            <a:r>
              <a:rPr b="1" i="0" lang="en-US" sz="2200" u="sng" cap="none" strike="noStrike">
                <a:solidFill>
                  <a:schemeClr val="dk1"/>
                </a:solidFill>
                <a:latin typeface="Montserrat"/>
                <a:ea typeface="Montserrat"/>
                <a:cs typeface="Montserrat"/>
                <a:sym typeface="Montserrat"/>
              </a:rPr>
              <a:t>City Departments</a:t>
            </a:r>
            <a:endParaRPr i="0" sz="2200" u="sng" cap="none" strike="noStrike">
              <a:solidFill>
                <a:schemeClr val="dk1"/>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Law</a:t>
            </a:r>
            <a:endParaRPr i="0" sz="2200" u="none" cap="none" strike="noStrike">
              <a:solidFill>
                <a:srgbClr val="000000"/>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Commerce</a:t>
            </a:r>
            <a:endParaRPr i="0" sz="2200" u="none" cap="none" strike="noStrike">
              <a:solidFill>
                <a:schemeClr val="dk1"/>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Police</a:t>
            </a:r>
            <a:endParaRPr i="0" sz="2200" u="none" cap="none" strike="noStrike">
              <a:solidFill>
                <a:srgbClr val="000000"/>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Public Health</a:t>
            </a:r>
            <a:endParaRPr i="0" sz="2200" u="none" cap="none" strike="noStrike">
              <a:solidFill>
                <a:schemeClr val="dk1"/>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Fire</a:t>
            </a:r>
            <a:endParaRPr i="0" sz="2200" u="none" cap="none" strike="noStrike">
              <a:solidFill>
                <a:srgbClr val="000000"/>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Streets</a:t>
            </a:r>
            <a:endParaRPr i="0" sz="2200" u="none" cap="none" strike="noStrike">
              <a:solidFill>
                <a:schemeClr val="dk1"/>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Parks and Recreation</a:t>
            </a:r>
            <a:endParaRPr i="0" sz="2200" u="none" cap="none" strike="noStrike">
              <a:solidFill>
                <a:srgbClr val="000000"/>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Water</a:t>
            </a:r>
            <a:endParaRPr i="0" sz="2200" u="none" cap="none" strike="noStrike">
              <a:solidFill>
                <a:srgbClr val="000000"/>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Public Property</a:t>
            </a:r>
            <a:endParaRPr i="0" sz="2200" u="none" cap="none" strike="noStrike">
              <a:solidFill>
                <a:schemeClr val="dk1"/>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Licenses and Inspections</a:t>
            </a:r>
            <a:endParaRPr i="0" sz="2200" u="none" cap="none" strike="noStrike">
              <a:solidFill>
                <a:schemeClr val="dk1"/>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Records</a:t>
            </a:r>
            <a:endParaRPr i="0" sz="2200" u="none" cap="none" strike="noStrike">
              <a:solidFill>
                <a:schemeClr val="dk1"/>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Auditing</a:t>
            </a:r>
            <a:endParaRPr i="0" sz="2200" u="none" cap="none" strike="noStrike">
              <a:solidFill>
                <a:srgbClr val="000000"/>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Procurement</a:t>
            </a:r>
            <a:endParaRPr i="0" sz="2200" u="none" cap="none" strike="noStrike">
              <a:solidFill>
                <a:srgbClr val="000000"/>
              </a:solidFill>
              <a:latin typeface="Montserrat"/>
              <a:ea typeface="Montserrat"/>
              <a:cs typeface="Montserrat"/>
              <a:sym typeface="Montserrat"/>
            </a:endParaRPr>
          </a:p>
          <a:p>
            <a:pPr indent="-298450" lvl="0" marL="28575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Prisons</a:t>
            </a:r>
            <a:endParaRPr i="0" sz="2200" u="none" cap="none" strike="noStrike">
              <a:solidFill>
                <a:schemeClr val="dk1"/>
              </a:solidFill>
              <a:latin typeface="Montserrat"/>
              <a:ea typeface="Montserrat"/>
              <a:cs typeface="Montserrat"/>
              <a:sym typeface="Montserrat"/>
            </a:endParaRPr>
          </a:p>
        </p:txBody>
      </p:sp>
      <p:grpSp>
        <p:nvGrpSpPr>
          <p:cNvPr id="277" name="Google Shape;277;g289d92314a5_0_65"/>
          <p:cNvGrpSpPr/>
          <p:nvPr/>
        </p:nvGrpSpPr>
        <p:grpSpPr>
          <a:xfrm>
            <a:off x="0" y="6259425"/>
            <a:ext cx="12192000" cy="598456"/>
            <a:chOff x="0" y="6259425"/>
            <a:chExt cx="12192000" cy="598456"/>
          </a:xfrm>
        </p:grpSpPr>
        <p:sp>
          <p:nvSpPr>
            <p:cNvPr id="278" name="Google Shape;278;g289d92314a5_0_65"/>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279" name="Google Shape;279;g289d92314a5_0_65"/>
            <p:cNvPicPr preferRelativeResize="0"/>
            <p:nvPr/>
          </p:nvPicPr>
          <p:blipFill rotWithShape="1">
            <a:blip r:embed="rId4">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4" name="Shape 284"/>
        <p:cNvGrpSpPr/>
        <p:nvPr/>
      </p:nvGrpSpPr>
      <p:grpSpPr>
        <a:xfrm>
          <a:off x="0" y="0"/>
          <a:ext cx="0" cy="0"/>
          <a:chOff x="0" y="0"/>
          <a:chExt cx="0" cy="0"/>
        </a:xfrm>
      </p:grpSpPr>
      <p:sp>
        <p:nvSpPr>
          <p:cNvPr id="285" name="Google Shape;285;g289d92314a5_0_76"/>
          <p:cNvSpPr txBox="1"/>
          <p:nvPr>
            <p:ph type="title"/>
          </p:nvPr>
        </p:nvSpPr>
        <p:spPr>
          <a:xfrm>
            <a:off x="203200" y="457200"/>
            <a:ext cx="70104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Philadelphia </a:t>
            </a:r>
            <a:r>
              <a:rPr b="1" lang="en-US" sz="3000">
                <a:solidFill>
                  <a:srgbClr val="0449A7"/>
                </a:solidFill>
                <a:latin typeface="Montserrat"/>
                <a:ea typeface="Montserrat"/>
                <a:cs typeface="Montserrat"/>
                <a:sym typeface="Montserrat"/>
              </a:rPr>
              <a:t>City Council</a:t>
            </a:r>
            <a:endParaRPr b="1" sz="3000">
              <a:solidFill>
                <a:srgbClr val="0449A7"/>
              </a:solidFill>
              <a:latin typeface="Montserrat"/>
              <a:ea typeface="Montserrat"/>
              <a:cs typeface="Montserrat"/>
              <a:sym typeface="Montserrat"/>
            </a:endParaRPr>
          </a:p>
        </p:txBody>
      </p:sp>
      <p:pic>
        <p:nvPicPr>
          <p:cNvPr id="286" name="Google Shape;286;g289d92314a5_0_76"/>
          <p:cNvPicPr preferRelativeResize="0"/>
          <p:nvPr/>
        </p:nvPicPr>
        <p:blipFill rotWithShape="1">
          <a:blip r:embed="rId3">
            <a:alphaModFix/>
          </a:blip>
          <a:srcRect b="0" l="0" r="0" t="0"/>
          <a:stretch/>
        </p:blipFill>
        <p:spPr>
          <a:xfrm>
            <a:off x="889000" y="1066800"/>
            <a:ext cx="4419599" cy="5754160"/>
          </a:xfrm>
          <a:prstGeom prst="rect">
            <a:avLst/>
          </a:prstGeom>
          <a:noFill/>
          <a:ln>
            <a:noFill/>
          </a:ln>
        </p:spPr>
      </p:pic>
      <p:sp>
        <p:nvSpPr>
          <p:cNvPr id="287" name="Google Shape;287;g289d92314a5_0_76"/>
          <p:cNvSpPr txBox="1"/>
          <p:nvPr/>
        </p:nvSpPr>
        <p:spPr>
          <a:xfrm>
            <a:off x="5676075" y="3836075"/>
            <a:ext cx="6296700" cy="2767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i="0" lang="en-US" sz="2200" u="none" cap="none" strike="noStrike">
                <a:solidFill>
                  <a:schemeClr val="dk1"/>
                </a:solidFill>
                <a:latin typeface="Montserrat"/>
                <a:ea typeface="Montserrat"/>
                <a:cs typeface="Montserrat"/>
                <a:sym typeface="Montserrat"/>
              </a:rPr>
              <a:t>Philadelphia City Council</a:t>
            </a:r>
            <a:r>
              <a:rPr i="0" lang="en-US" sz="2200" u="none" cap="none" strike="noStrike">
                <a:solidFill>
                  <a:schemeClr val="dk1"/>
                </a:solidFill>
                <a:latin typeface="Montserrat"/>
                <a:ea typeface="Montserrat"/>
                <a:cs typeface="Montserrat"/>
                <a:sym typeface="Montserrat"/>
              </a:rPr>
              <a:t> consists of 10 district and 7 at-large members who serve four-year terms (no term limits)</a:t>
            </a:r>
            <a:endParaRPr sz="2200">
              <a:latin typeface="Montserrat"/>
              <a:ea typeface="Montserrat"/>
              <a:cs typeface="Montserrat"/>
              <a:sym typeface="Montserrat"/>
            </a:endParaRPr>
          </a:p>
          <a:p>
            <a:pPr indent="-368300" lvl="0" marL="45720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Pass bills and resolutions</a:t>
            </a:r>
            <a:endParaRPr i="0" sz="2200" u="none" cap="none" strike="noStrike">
              <a:solidFill>
                <a:srgbClr val="000000"/>
              </a:solidFill>
              <a:latin typeface="Montserrat"/>
              <a:ea typeface="Montserrat"/>
              <a:cs typeface="Montserrat"/>
              <a:sym typeface="Montserrat"/>
            </a:endParaRPr>
          </a:p>
          <a:p>
            <a:pPr indent="-368300" lvl="0" marL="45720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Conduct hearings on legislation and various public issues</a:t>
            </a:r>
            <a:endParaRPr i="0" sz="2200" u="none" cap="none" strike="noStrike">
              <a:solidFill>
                <a:schemeClr val="dk1"/>
              </a:solidFill>
              <a:latin typeface="Montserrat"/>
              <a:ea typeface="Montserrat"/>
              <a:cs typeface="Montserrat"/>
              <a:sym typeface="Montserrat"/>
            </a:endParaRPr>
          </a:p>
          <a:p>
            <a:pPr indent="-368300" lvl="0" marL="457200" marR="0" rtl="0" algn="l">
              <a:lnSpc>
                <a:spcPct val="115000"/>
              </a:lnSpc>
              <a:spcBef>
                <a:spcPts val="0"/>
              </a:spcBef>
              <a:spcAft>
                <a:spcPts val="0"/>
              </a:spcAft>
              <a:buClr>
                <a:schemeClr val="dk1"/>
              </a:buClr>
              <a:buSzPts val="2200"/>
              <a:buFont typeface="Montserrat"/>
              <a:buChar char="●"/>
            </a:pPr>
            <a:r>
              <a:rPr i="0" lang="en-US" sz="2200" u="none" cap="none" strike="noStrike">
                <a:solidFill>
                  <a:schemeClr val="dk1"/>
                </a:solidFill>
                <a:latin typeface="Montserrat"/>
                <a:ea typeface="Montserrat"/>
                <a:cs typeface="Montserrat"/>
                <a:sym typeface="Montserrat"/>
              </a:rPr>
              <a:t>Approve the budget</a:t>
            </a:r>
            <a:endParaRPr i="0" sz="2200" u="none" cap="none" strike="noStrike">
              <a:solidFill>
                <a:srgbClr val="000000"/>
              </a:solidFill>
              <a:latin typeface="Montserrat"/>
              <a:ea typeface="Montserrat"/>
              <a:cs typeface="Montserrat"/>
              <a:sym typeface="Montserrat"/>
            </a:endParaRPr>
          </a:p>
        </p:txBody>
      </p:sp>
      <p:pic>
        <p:nvPicPr>
          <p:cNvPr id="288" name="Google Shape;288;g289d92314a5_0_76"/>
          <p:cNvPicPr preferRelativeResize="0"/>
          <p:nvPr/>
        </p:nvPicPr>
        <p:blipFill>
          <a:blip r:embed="rId4">
            <a:alphaModFix/>
          </a:blip>
          <a:stretch>
            <a:fillRect/>
          </a:stretch>
        </p:blipFill>
        <p:spPr>
          <a:xfrm>
            <a:off x="5784575" y="503126"/>
            <a:ext cx="5873865" cy="3154475"/>
          </a:xfrm>
          <a:prstGeom prst="rect">
            <a:avLst/>
          </a:prstGeom>
          <a:noFill/>
          <a:ln>
            <a:noFill/>
          </a:ln>
        </p:spPr>
      </p:pic>
      <p:grpSp>
        <p:nvGrpSpPr>
          <p:cNvPr id="289" name="Google Shape;289;g289d92314a5_0_76"/>
          <p:cNvGrpSpPr/>
          <p:nvPr/>
        </p:nvGrpSpPr>
        <p:grpSpPr>
          <a:xfrm>
            <a:off x="0" y="6259425"/>
            <a:ext cx="12192000" cy="598456"/>
            <a:chOff x="0" y="6259425"/>
            <a:chExt cx="12192000" cy="598456"/>
          </a:xfrm>
        </p:grpSpPr>
        <p:sp>
          <p:nvSpPr>
            <p:cNvPr id="290" name="Google Shape;290;g289d92314a5_0_76"/>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291" name="Google Shape;291;g289d92314a5_0_76"/>
            <p:cNvPicPr preferRelativeResize="0"/>
            <p:nvPr/>
          </p:nvPicPr>
          <p:blipFill rotWithShape="1">
            <a:blip r:embed="rId5">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4" name="Shape 94"/>
        <p:cNvGrpSpPr/>
        <p:nvPr/>
      </p:nvGrpSpPr>
      <p:grpSpPr>
        <a:xfrm>
          <a:off x="0" y="0"/>
          <a:ext cx="0" cy="0"/>
          <a:chOff x="0" y="0"/>
          <a:chExt cx="0" cy="0"/>
        </a:xfrm>
      </p:grpSpPr>
      <p:pic>
        <p:nvPicPr>
          <p:cNvPr id="95" name="Google Shape;95;p2"/>
          <p:cNvPicPr preferRelativeResize="0"/>
          <p:nvPr/>
        </p:nvPicPr>
        <p:blipFill rotWithShape="1">
          <a:blip r:embed="rId3">
            <a:alphaModFix/>
          </a:blip>
          <a:srcRect b="-8623" l="0" r="-5842" t="23160"/>
          <a:stretch/>
        </p:blipFill>
        <p:spPr>
          <a:xfrm>
            <a:off x="497717" y="1870933"/>
            <a:ext cx="5262831" cy="3116100"/>
          </a:xfrm>
          <a:prstGeom prst="rect">
            <a:avLst/>
          </a:prstGeom>
          <a:noFill/>
          <a:ln>
            <a:noFill/>
          </a:ln>
        </p:spPr>
      </p:pic>
      <p:sp>
        <p:nvSpPr>
          <p:cNvPr id="96" name="Google Shape;96;p2"/>
          <p:cNvSpPr txBox="1"/>
          <p:nvPr/>
        </p:nvSpPr>
        <p:spPr>
          <a:xfrm>
            <a:off x="774007" y="5008600"/>
            <a:ext cx="4810800" cy="661800"/>
          </a:xfrm>
          <a:prstGeom prst="rect">
            <a:avLst/>
          </a:prstGeom>
          <a:noFill/>
          <a:ln cap="flat" cmpd="sng" w="9525">
            <a:solidFill>
              <a:srgbClr val="EE2C49"/>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EE2C49"/>
                </a:solidFill>
                <a:latin typeface="Montserrat"/>
                <a:ea typeface="Montserrat"/>
                <a:cs typeface="Montserrat"/>
                <a:sym typeface="Montserrat"/>
              </a:rPr>
              <a:t>www.seventy.org</a:t>
            </a:r>
            <a:endParaRPr b="0" i="0" sz="2700" u="none" cap="none" strike="noStrike">
              <a:solidFill>
                <a:srgbClr val="EE2C49"/>
              </a:solidFill>
              <a:latin typeface="Montserrat"/>
              <a:ea typeface="Montserrat"/>
              <a:cs typeface="Montserrat"/>
              <a:sym typeface="Montserrat"/>
            </a:endParaRPr>
          </a:p>
        </p:txBody>
      </p:sp>
      <p:sp>
        <p:nvSpPr>
          <p:cNvPr id="97" name="Google Shape;97;p2"/>
          <p:cNvSpPr/>
          <p:nvPr/>
        </p:nvSpPr>
        <p:spPr>
          <a:xfrm>
            <a:off x="722054" y="754772"/>
            <a:ext cx="1098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449A7"/>
                </a:solidFill>
                <a:highlight>
                  <a:srgbClr val="FFFFFF"/>
                </a:highlight>
                <a:latin typeface="Montserrat"/>
                <a:ea typeface="Montserrat"/>
                <a:cs typeface="Montserrat"/>
                <a:sym typeface="Montserrat"/>
              </a:rPr>
              <a:t>Who are we? </a:t>
            </a:r>
            <a:endParaRPr b="1" i="0" sz="2400" u="none" cap="none" strike="noStrike">
              <a:solidFill>
                <a:srgbClr val="0449A7"/>
              </a:solidFill>
              <a:latin typeface="Arial"/>
              <a:ea typeface="Arial"/>
              <a:cs typeface="Arial"/>
              <a:sym typeface="Arial"/>
            </a:endParaRPr>
          </a:p>
        </p:txBody>
      </p:sp>
      <p:sp>
        <p:nvSpPr>
          <p:cNvPr id="98" name="Google Shape;98;p2"/>
          <p:cNvSpPr txBox="1"/>
          <p:nvPr/>
        </p:nvSpPr>
        <p:spPr>
          <a:xfrm>
            <a:off x="6879601" y="754772"/>
            <a:ext cx="4676400" cy="530160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Clr>
                <a:schemeClr val="dk1"/>
              </a:buClr>
              <a:buSzPts val="1100"/>
              <a:buFont typeface="Arial"/>
              <a:buNone/>
            </a:pPr>
            <a:r>
              <a:rPr b="1" i="0" lang="en-US" sz="2400" u="none" cap="none" strike="noStrike">
                <a:solidFill>
                  <a:srgbClr val="0449A7"/>
                </a:solidFill>
                <a:latin typeface="Montserrat"/>
                <a:ea typeface="Montserrat"/>
                <a:cs typeface="Montserrat"/>
                <a:sym typeface="Montserrat"/>
              </a:rPr>
              <a:t>We’re the </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1" i="0" lang="en-US" sz="2400" u="none" cap="none" strike="noStrike">
                <a:solidFill>
                  <a:srgbClr val="0449A7"/>
                </a:solidFill>
                <a:latin typeface="Montserrat"/>
                <a:ea typeface="Montserrat"/>
                <a:cs typeface="Montserrat"/>
                <a:sym typeface="Montserrat"/>
              </a:rPr>
              <a:t>Committee of Seventy</a:t>
            </a:r>
            <a:r>
              <a:rPr b="1" i="0" lang="en-US" sz="2400" u="sng" cap="none" strike="noStrike">
                <a:solidFill>
                  <a:srgbClr val="0449A7"/>
                </a:solidFill>
                <a:latin typeface="Montserrat"/>
                <a:ea typeface="Montserrat"/>
                <a:cs typeface="Montserrat"/>
                <a:sym typeface="Montserrat"/>
                <a:hlinkClick r:id="rId4">
                  <a:extLst>
                    <a:ext uri="{A12FA001-AC4F-418D-AE19-62706E023703}">
                      <ahyp:hlinkClr val="tx"/>
                    </a:ext>
                  </a:extLst>
                </a:hlinkClick>
              </a:rPr>
              <a:t> </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2400"/>
              </a:spcBef>
              <a:spcAft>
                <a:spcPts val="0"/>
              </a:spcAft>
              <a:buClr>
                <a:srgbClr val="000000"/>
              </a:buClr>
              <a:buSzPts val="1800"/>
              <a:buFont typeface="Arial"/>
              <a:buNone/>
            </a:pPr>
            <a:r>
              <a:rPr b="1" i="0" lang="en-US" sz="1800" u="none" cap="none" strike="noStrike">
                <a:solidFill>
                  <a:srgbClr val="EF2C49"/>
                </a:solidFill>
                <a:latin typeface="Montserrat"/>
                <a:ea typeface="Montserrat"/>
                <a:cs typeface="Montserrat"/>
                <a:sym typeface="Montserrat"/>
              </a:rPr>
              <a:t>We’re voters. </a:t>
            </a:r>
            <a:r>
              <a:rPr b="0" i="0" lang="en-US" sz="1800" u="none" cap="none" strike="noStrike">
                <a:solidFill>
                  <a:srgbClr val="06ACE3"/>
                </a:solidFill>
                <a:latin typeface="Montserrat"/>
                <a:ea typeface="Montserrat"/>
                <a:cs typeface="Montserrat"/>
                <a:sym typeface="Montserrat"/>
              </a:rPr>
              <a:t>We believe that when more people vote and are better informed, democracy wins. Since 1904, C70 has led the effort in Philadelphia (and now, beyond the city) to make our government more representative, transparent, and accountable. </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2400"/>
              </a:spcBef>
              <a:spcAft>
                <a:spcPts val="0"/>
              </a:spcAft>
              <a:buClr>
                <a:srgbClr val="000000"/>
              </a:buClr>
              <a:buSzPts val="1800"/>
              <a:buFont typeface="Arial"/>
              <a:buNone/>
            </a:pPr>
            <a:r>
              <a:rPr b="0" i="0" lang="en-US" sz="1800" u="none" cap="none" strike="noStrike">
                <a:solidFill>
                  <a:srgbClr val="06ACE3"/>
                </a:solidFill>
                <a:latin typeface="Montserrat"/>
                <a:ea typeface="Montserrat"/>
                <a:cs typeface="Montserrat"/>
                <a:sym typeface="Montserrat"/>
              </a:rPr>
              <a:t>We continue to be nonpartisan civic leaders, and together with our partners, we’re here to provide citizens with everything Pennsylvanians need to vote in 2022 and every year after.</a:t>
            </a:r>
            <a:endParaRPr b="0" i="0" sz="1400" u="none" cap="none" strike="noStrike">
              <a:solidFill>
                <a:srgbClr val="000000"/>
              </a:solidFill>
              <a:latin typeface="Arial"/>
              <a:ea typeface="Arial"/>
              <a:cs typeface="Arial"/>
              <a:sym typeface="Arial"/>
            </a:endParaRPr>
          </a:p>
        </p:txBody>
      </p:sp>
      <p:grpSp>
        <p:nvGrpSpPr>
          <p:cNvPr id="99" name="Google Shape;99;p2"/>
          <p:cNvGrpSpPr/>
          <p:nvPr/>
        </p:nvGrpSpPr>
        <p:grpSpPr>
          <a:xfrm>
            <a:off x="0" y="6462523"/>
            <a:ext cx="12192000" cy="395358"/>
            <a:chOff x="0" y="6462523"/>
            <a:chExt cx="12192000" cy="395358"/>
          </a:xfrm>
        </p:grpSpPr>
        <p:sp>
          <p:nvSpPr>
            <p:cNvPr id="100" name="Google Shape;100;p2"/>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101" name="Google Shape;101;p2"/>
            <p:cNvPicPr preferRelativeResize="0"/>
            <p:nvPr/>
          </p:nvPicPr>
          <p:blipFill rotWithShape="1">
            <a:blip r:embed="rId5">
              <a:alphaModFix/>
            </a:blip>
            <a:srcRect b="0" l="0" r="0" t="0"/>
            <a:stretch/>
          </p:blipFill>
          <p:spPr>
            <a:xfrm>
              <a:off x="10789920" y="6462523"/>
              <a:ext cx="1332411" cy="349758"/>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6" name="Shape 296"/>
        <p:cNvGrpSpPr/>
        <p:nvPr/>
      </p:nvGrpSpPr>
      <p:grpSpPr>
        <a:xfrm>
          <a:off x="0" y="0"/>
          <a:ext cx="0" cy="0"/>
          <a:chOff x="0" y="0"/>
          <a:chExt cx="0" cy="0"/>
        </a:xfrm>
      </p:grpSpPr>
      <p:sp>
        <p:nvSpPr>
          <p:cNvPr id="297" name="Google Shape;297;g289d92314a5_0_96"/>
          <p:cNvSpPr txBox="1"/>
          <p:nvPr>
            <p:ph type="title"/>
          </p:nvPr>
        </p:nvSpPr>
        <p:spPr>
          <a:xfrm>
            <a:off x="203200" y="457200"/>
            <a:ext cx="81453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Which level of government does what</a:t>
            </a:r>
            <a:endParaRPr b="1" sz="3000">
              <a:solidFill>
                <a:srgbClr val="0449A7"/>
              </a:solidFill>
              <a:latin typeface="Montserrat"/>
              <a:ea typeface="Montserrat"/>
              <a:cs typeface="Montserrat"/>
              <a:sym typeface="Montserrat"/>
            </a:endParaRPr>
          </a:p>
        </p:txBody>
      </p:sp>
      <p:graphicFrame>
        <p:nvGraphicFramePr>
          <p:cNvPr id="298" name="Google Shape;298;g289d92314a5_0_96"/>
          <p:cNvGraphicFramePr/>
          <p:nvPr/>
        </p:nvGraphicFramePr>
        <p:xfrm>
          <a:off x="227325" y="1066800"/>
          <a:ext cx="3000000" cy="3000000"/>
        </p:xfrm>
        <a:graphic>
          <a:graphicData uri="http://schemas.openxmlformats.org/drawingml/2006/table">
            <a:tbl>
              <a:tblPr>
                <a:noFill/>
                <a:tableStyleId>{1DFFCD11-C3BB-4753-ADAB-2B354EADA2A3}</a:tableStyleId>
              </a:tblPr>
              <a:tblGrid>
                <a:gridCol w="3912450"/>
                <a:gridCol w="3912450"/>
                <a:gridCol w="3912450"/>
              </a:tblGrid>
              <a:tr h="535725">
                <a:tc>
                  <a:txBody>
                    <a:bodyPr/>
                    <a:lstStyle/>
                    <a:p>
                      <a:pPr indent="0" lvl="0" marL="0" rtl="0" algn="l">
                        <a:spcBef>
                          <a:spcPts val="0"/>
                        </a:spcBef>
                        <a:spcAft>
                          <a:spcPts val="0"/>
                        </a:spcAft>
                        <a:buNone/>
                      </a:pPr>
                      <a:r>
                        <a:rPr b="1" lang="en-US" sz="2200">
                          <a:latin typeface="Montserrat"/>
                          <a:ea typeface="Montserrat"/>
                          <a:cs typeface="Montserrat"/>
                          <a:sym typeface="Montserrat"/>
                        </a:rPr>
                        <a:t>Federal</a:t>
                      </a:r>
                      <a:endParaRPr b="1" sz="2200">
                        <a:latin typeface="Montserrat"/>
                        <a:ea typeface="Montserrat"/>
                        <a:cs typeface="Montserrat"/>
                        <a:sym typeface="Montserra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US" sz="2200">
                          <a:latin typeface="Montserrat"/>
                          <a:ea typeface="Montserrat"/>
                          <a:cs typeface="Montserrat"/>
                          <a:sym typeface="Montserrat"/>
                        </a:rPr>
                        <a:t>State</a:t>
                      </a:r>
                      <a:endParaRPr b="1" sz="2200">
                        <a:latin typeface="Montserrat"/>
                        <a:ea typeface="Montserrat"/>
                        <a:cs typeface="Montserrat"/>
                        <a:sym typeface="Montserra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US" sz="2200">
                          <a:latin typeface="Montserrat"/>
                          <a:ea typeface="Montserrat"/>
                          <a:cs typeface="Montserrat"/>
                          <a:sym typeface="Montserrat"/>
                        </a:rPr>
                        <a:t>Local</a:t>
                      </a:r>
                      <a:endParaRPr b="1" sz="2200">
                        <a:latin typeface="Montserrat"/>
                        <a:ea typeface="Montserrat"/>
                        <a:cs typeface="Montserrat"/>
                        <a:sym typeface="Montserra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042425">
                <a:tc>
                  <a:txBody>
                    <a:bodyPr/>
                    <a:lstStyle/>
                    <a:p>
                      <a:pPr indent="-196850" lvl="0" marL="171450" rtl="0" algn="l">
                        <a:spcBef>
                          <a:spcPts val="0"/>
                        </a:spcBef>
                        <a:spcAft>
                          <a:spcPts val="0"/>
                        </a:spcAft>
                        <a:buSzPts val="2200"/>
                        <a:buFont typeface="Montserrat"/>
                        <a:buChar char="●"/>
                      </a:pPr>
                      <a:r>
                        <a:rPr lang="en-US" sz="2200">
                          <a:solidFill>
                            <a:schemeClr val="dk1"/>
                          </a:solidFill>
                          <a:latin typeface="Montserrat"/>
                          <a:ea typeface="Montserrat"/>
                          <a:cs typeface="Montserrat"/>
                          <a:sym typeface="Montserrat"/>
                        </a:rPr>
                        <a:t>National security, defense</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SzPts val="2200"/>
                        <a:buFont typeface="Montserrat"/>
                        <a:buChar char="●"/>
                      </a:pPr>
                      <a:r>
                        <a:rPr lang="en-US" sz="2200">
                          <a:solidFill>
                            <a:schemeClr val="dk1"/>
                          </a:solidFill>
                          <a:latin typeface="Montserrat"/>
                          <a:ea typeface="Montserrat"/>
                          <a:cs typeface="Montserrat"/>
                          <a:sym typeface="Montserrat"/>
                        </a:rPr>
                        <a:t>Foreign policy</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SzPts val="2200"/>
                        <a:buFont typeface="Montserrat"/>
                        <a:buChar char="●"/>
                      </a:pPr>
                      <a:r>
                        <a:rPr lang="en-US" sz="2200">
                          <a:solidFill>
                            <a:schemeClr val="dk1"/>
                          </a:solidFill>
                          <a:latin typeface="Montserrat"/>
                          <a:ea typeface="Montserrat"/>
                          <a:cs typeface="Montserrat"/>
                          <a:sym typeface="Montserrat"/>
                        </a:rPr>
                        <a:t>Produces currency</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Economic, fiscal policy</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SzPts val="2200"/>
                        <a:buFont typeface="Montserrat"/>
                        <a:buChar char="●"/>
                      </a:pPr>
                      <a:r>
                        <a:rPr lang="en-US" sz="2200">
                          <a:latin typeface="Montserrat"/>
                          <a:ea typeface="Montserrat"/>
                          <a:cs typeface="Montserrat"/>
                          <a:sym typeface="Montserrat"/>
                        </a:rPr>
                        <a:t>Medicare, medicaid, VA</a:t>
                      </a:r>
                      <a:endParaRPr sz="2200">
                        <a:latin typeface="Montserrat"/>
                        <a:ea typeface="Montserrat"/>
                        <a:cs typeface="Montserrat"/>
                        <a:sym typeface="Montserrat"/>
                      </a:endParaRPr>
                    </a:p>
                    <a:p>
                      <a:pPr indent="-196850" lvl="0" marL="171450" rtl="0" algn="l">
                        <a:spcBef>
                          <a:spcPts val="0"/>
                        </a:spcBef>
                        <a:spcAft>
                          <a:spcPts val="0"/>
                        </a:spcAft>
                        <a:buSzPts val="2200"/>
                        <a:buFont typeface="Montserrat"/>
                        <a:buChar char="●"/>
                      </a:pPr>
                      <a:r>
                        <a:rPr lang="en-US" sz="2200">
                          <a:latin typeface="Montserrat"/>
                          <a:ea typeface="Montserrat"/>
                          <a:cs typeface="Montserrat"/>
                          <a:sym typeface="Montserrat"/>
                        </a:rPr>
                        <a:t>Social security and welfare benefits</a:t>
                      </a:r>
                      <a:endParaRPr sz="2200">
                        <a:latin typeface="Montserrat"/>
                        <a:ea typeface="Montserrat"/>
                        <a:cs typeface="Montserrat"/>
                        <a:sym typeface="Montserrat"/>
                      </a:endParaRPr>
                    </a:p>
                    <a:p>
                      <a:pPr indent="-196850" lvl="0" marL="171450" rtl="0" algn="l">
                        <a:spcBef>
                          <a:spcPts val="0"/>
                        </a:spcBef>
                        <a:spcAft>
                          <a:spcPts val="0"/>
                        </a:spcAft>
                        <a:buSzPts val="2200"/>
                        <a:buFont typeface="Montserrat"/>
                        <a:buChar char="●"/>
                      </a:pPr>
                      <a:r>
                        <a:rPr lang="en-US" sz="2200">
                          <a:latin typeface="Montserrat"/>
                          <a:ea typeface="Montserrat"/>
                          <a:cs typeface="Montserrat"/>
                          <a:sym typeface="Montserrat"/>
                        </a:rPr>
                        <a:t>Federal highways, airports and rail</a:t>
                      </a:r>
                      <a:endParaRPr sz="2200">
                        <a:latin typeface="Montserrat"/>
                        <a:ea typeface="Montserrat"/>
                        <a:cs typeface="Montserrat"/>
                        <a:sym typeface="Montserrat"/>
                      </a:endParaRPr>
                    </a:p>
                    <a:p>
                      <a:pPr indent="-196850" lvl="0" marL="171450" rtl="0" algn="l">
                        <a:spcBef>
                          <a:spcPts val="0"/>
                        </a:spcBef>
                        <a:spcAft>
                          <a:spcPts val="0"/>
                        </a:spcAft>
                        <a:buSzPts val="2200"/>
                        <a:buFont typeface="Montserrat"/>
                        <a:buChar char="●"/>
                      </a:pPr>
                      <a:r>
                        <a:rPr lang="en-US" sz="2200">
                          <a:latin typeface="Montserrat"/>
                          <a:ea typeface="Montserrat"/>
                          <a:cs typeface="Montserrat"/>
                          <a:sym typeface="Montserrat"/>
                        </a:rPr>
                        <a:t>US Postal Service</a:t>
                      </a:r>
                      <a:endParaRPr sz="2200">
                        <a:latin typeface="Montserrat"/>
                        <a:ea typeface="Montserrat"/>
                        <a:cs typeface="Montserrat"/>
                        <a:sym typeface="Montserrat"/>
                      </a:endParaRPr>
                    </a:p>
                    <a:p>
                      <a:pPr indent="-196850" lvl="0" marL="171450" rtl="0" algn="l">
                        <a:spcBef>
                          <a:spcPts val="0"/>
                        </a:spcBef>
                        <a:spcAft>
                          <a:spcPts val="0"/>
                        </a:spcAft>
                        <a:buSzPts val="2200"/>
                        <a:buFont typeface="Montserrat"/>
                        <a:buChar char="●"/>
                      </a:pPr>
                      <a:r>
                        <a:rPr lang="en-US" sz="2200">
                          <a:latin typeface="Montserrat"/>
                          <a:ea typeface="Montserrat"/>
                          <a:cs typeface="Montserrat"/>
                          <a:sym typeface="Montserrat"/>
                        </a:rPr>
                        <a:t>Various laws &amp; policies that cover states and localities</a:t>
                      </a:r>
                      <a:r>
                        <a:rPr lang="en-US" sz="2200">
                          <a:solidFill>
                            <a:schemeClr val="dk1"/>
                          </a:solidFill>
                          <a:latin typeface="Montserrat"/>
                          <a:ea typeface="Montserrat"/>
                          <a:cs typeface="Montserrat"/>
                          <a:sym typeface="Montserrat"/>
                        </a:rPr>
                        <a:t> </a:t>
                      </a:r>
                      <a:endParaRPr sz="2200">
                        <a:latin typeface="Montserrat"/>
                        <a:ea typeface="Montserrat"/>
                        <a:cs typeface="Montserrat"/>
                        <a:sym typeface="Montserra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Medicaid administration</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Higher education, K-12 standards and funding</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Health and human services</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Police</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State highways and bridges</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Various laws &amp; policies that cover localities (eg, environment, voting, criminal code, estates, deeds/mortgages, agriculture)</a:t>
                      </a:r>
                      <a:endParaRPr sz="2200">
                        <a:solidFill>
                          <a:schemeClr val="dk1"/>
                        </a:solidFill>
                        <a:latin typeface="Montserrat"/>
                        <a:ea typeface="Montserrat"/>
                        <a:cs typeface="Montserrat"/>
                        <a:sym typeface="Montserra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Schools</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Police, fire services</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Land-use and zoning</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Building requirements and inspections</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Health and human services</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Prisons</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Parks and recreation</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Libraries</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Local roads</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Sewer and water</a:t>
                      </a:r>
                      <a:endParaRPr sz="2200">
                        <a:solidFill>
                          <a:schemeClr val="dk1"/>
                        </a:solidFill>
                        <a:latin typeface="Montserrat"/>
                        <a:ea typeface="Montserrat"/>
                        <a:cs typeface="Montserrat"/>
                        <a:sym typeface="Montserrat"/>
                      </a:endParaRPr>
                    </a:p>
                    <a:p>
                      <a:pPr indent="-196850" lvl="0" marL="171450" rtl="0" algn="l">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Trash and recycling</a:t>
                      </a:r>
                      <a:endParaRPr sz="2200">
                        <a:solidFill>
                          <a:schemeClr val="dk1"/>
                        </a:solidFill>
                        <a:latin typeface="Montserrat"/>
                        <a:ea typeface="Montserrat"/>
                        <a:cs typeface="Montserrat"/>
                        <a:sym typeface="Montserra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299" name="Google Shape;299;g289d92314a5_0_96"/>
          <p:cNvGrpSpPr/>
          <p:nvPr/>
        </p:nvGrpSpPr>
        <p:grpSpPr>
          <a:xfrm>
            <a:off x="0" y="6259425"/>
            <a:ext cx="12192000" cy="598456"/>
            <a:chOff x="0" y="6259425"/>
            <a:chExt cx="12192000" cy="598456"/>
          </a:xfrm>
        </p:grpSpPr>
        <p:sp>
          <p:nvSpPr>
            <p:cNvPr id="300" name="Google Shape;300;g289d92314a5_0_96"/>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301" name="Google Shape;301;g289d92314a5_0_96"/>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6" name="Shape 306"/>
        <p:cNvGrpSpPr/>
        <p:nvPr/>
      </p:nvGrpSpPr>
      <p:grpSpPr>
        <a:xfrm>
          <a:off x="0" y="0"/>
          <a:ext cx="0" cy="0"/>
          <a:chOff x="0" y="0"/>
          <a:chExt cx="0" cy="0"/>
        </a:xfrm>
      </p:grpSpPr>
      <p:sp>
        <p:nvSpPr>
          <p:cNvPr id="307" name="Google Shape;307;g289d92314a5_0_124"/>
          <p:cNvSpPr txBox="1"/>
          <p:nvPr>
            <p:ph type="title"/>
          </p:nvPr>
        </p:nvSpPr>
        <p:spPr>
          <a:xfrm>
            <a:off x="203200" y="457200"/>
            <a:ext cx="70104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Ways to get involved</a:t>
            </a:r>
            <a:endParaRPr b="1" sz="3000">
              <a:solidFill>
                <a:srgbClr val="0449A7"/>
              </a:solidFill>
              <a:latin typeface="Montserrat"/>
              <a:ea typeface="Montserrat"/>
              <a:cs typeface="Montserrat"/>
              <a:sym typeface="Montserrat"/>
            </a:endParaRPr>
          </a:p>
        </p:txBody>
      </p:sp>
      <p:sp>
        <p:nvSpPr>
          <p:cNvPr id="308" name="Google Shape;308;g289d92314a5_0_124"/>
          <p:cNvSpPr txBox="1"/>
          <p:nvPr>
            <p:ph idx="4294967295" type="body"/>
          </p:nvPr>
        </p:nvSpPr>
        <p:spPr>
          <a:xfrm>
            <a:off x="203200" y="1066800"/>
            <a:ext cx="11737500" cy="5338800"/>
          </a:xfrm>
          <a:prstGeom prst="rect">
            <a:avLst/>
          </a:prstGeom>
          <a:noFill/>
          <a:ln>
            <a:noFill/>
          </a:ln>
        </p:spPr>
        <p:txBody>
          <a:bodyPr anchorCtr="0" anchor="t" bIns="45700" lIns="91425" spcFirstLastPara="1" rIns="91425" wrap="square" tIns="45700">
            <a:noAutofit/>
          </a:bodyPr>
          <a:lstStyle/>
          <a:p>
            <a:pPr indent="-419100" lvl="0" marL="457200" rtl="0" algn="l">
              <a:lnSpc>
                <a:spcPct val="115000"/>
              </a:lnSpc>
              <a:spcBef>
                <a:spcPts val="0"/>
              </a:spcBef>
              <a:spcAft>
                <a:spcPts val="0"/>
              </a:spcAft>
              <a:buClr>
                <a:schemeClr val="dk1"/>
              </a:buClr>
              <a:buSzPts val="3000"/>
              <a:buFont typeface="Montserrat"/>
              <a:buChar char="●"/>
            </a:pPr>
            <a:r>
              <a:rPr lang="en-US" sz="3000">
                <a:solidFill>
                  <a:schemeClr val="dk1"/>
                </a:solidFill>
                <a:latin typeface="Montserrat"/>
                <a:ea typeface="Montserrat"/>
                <a:cs typeface="Montserrat"/>
                <a:sym typeface="Montserrat"/>
              </a:rPr>
              <a:t>Volunteer as a block captain</a:t>
            </a:r>
            <a:endParaRPr sz="3000">
              <a:solidFill>
                <a:schemeClr val="dk1"/>
              </a:solidFill>
              <a:latin typeface="Montserrat"/>
              <a:ea typeface="Montserrat"/>
              <a:cs typeface="Montserrat"/>
              <a:sym typeface="Montserrat"/>
            </a:endParaRPr>
          </a:p>
          <a:p>
            <a:pPr indent="-419100" lvl="0" marL="457200" rtl="0" algn="l">
              <a:lnSpc>
                <a:spcPct val="115000"/>
              </a:lnSpc>
              <a:spcBef>
                <a:spcPts val="300"/>
              </a:spcBef>
              <a:spcAft>
                <a:spcPts val="0"/>
              </a:spcAft>
              <a:buClr>
                <a:schemeClr val="dk1"/>
              </a:buClr>
              <a:buSzPts val="3000"/>
              <a:buFont typeface="Montserrat"/>
              <a:buChar char="●"/>
            </a:pPr>
            <a:r>
              <a:rPr lang="en-US" sz="3000">
                <a:solidFill>
                  <a:schemeClr val="dk1"/>
                </a:solidFill>
                <a:latin typeface="Montserrat"/>
                <a:ea typeface="Montserrat"/>
                <a:cs typeface="Montserrat"/>
                <a:sym typeface="Montserrat"/>
              </a:rPr>
              <a:t>Serve as a poll worker</a:t>
            </a:r>
            <a:endParaRPr sz="3000">
              <a:solidFill>
                <a:schemeClr val="dk1"/>
              </a:solidFill>
              <a:latin typeface="Montserrat"/>
              <a:ea typeface="Montserrat"/>
              <a:cs typeface="Montserrat"/>
              <a:sym typeface="Montserrat"/>
            </a:endParaRPr>
          </a:p>
          <a:p>
            <a:pPr indent="-419100" lvl="0" marL="457200" rtl="0" algn="l">
              <a:lnSpc>
                <a:spcPct val="115000"/>
              </a:lnSpc>
              <a:spcBef>
                <a:spcPts val="300"/>
              </a:spcBef>
              <a:spcAft>
                <a:spcPts val="0"/>
              </a:spcAft>
              <a:buClr>
                <a:schemeClr val="dk1"/>
              </a:buClr>
              <a:buSzPts val="3000"/>
              <a:buFont typeface="Montserrat"/>
              <a:buChar char="●"/>
            </a:pPr>
            <a:r>
              <a:rPr lang="en-US" sz="3000">
                <a:solidFill>
                  <a:schemeClr val="dk1"/>
                </a:solidFill>
                <a:latin typeface="Montserrat"/>
                <a:ea typeface="Montserrat"/>
                <a:cs typeface="Montserrat"/>
                <a:sym typeface="Montserrat"/>
              </a:rPr>
              <a:t>Run for committee person</a:t>
            </a:r>
            <a:endParaRPr sz="3000">
              <a:solidFill>
                <a:schemeClr val="dk1"/>
              </a:solidFill>
              <a:latin typeface="Montserrat"/>
              <a:ea typeface="Montserrat"/>
              <a:cs typeface="Montserrat"/>
              <a:sym typeface="Montserrat"/>
            </a:endParaRPr>
          </a:p>
          <a:p>
            <a:pPr indent="-419100" lvl="0" marL="457200" rtl="0" algn="l">
              <a:lnSpc>
                <a:spcPct val="115000"/>
              </a:lnSpc>
              <a:spcBef>
                <a:spcPts val="300"/>
              </a:spcBef>
              <a:spcAft>
                <a:spcPts val="0"/>
              </a:spcAft>
              <a:buClr>
                <a:schemeClr val="dk1"/>
              </a:buClr>
              <a:buSzPts val="3000"/>
              <a:buFont typeface="Montserrat"/>
              <a:buChar char="●"/>
            </a:pPr>
            <a:r>
              <a:rPr lang="en-US" sz="3000">
                <a:solidFill>
                  <a:schemeClr val="dk1"/>
                </a:solidFill>
                <a:latin typeface="Montserrat"/>
                <a:ea typeface="Montserrat"/>
                <a:cs typeface="Montserrat"/>
                <a:sym typeface="Montserrat"/>
              </a:rPr>
              <a:t>Join your local civic or neighborhood group</a:t>
            </a:r>
            <a:endParaRPr sz="3000">
              <a:solidFill>
                <a:schemeClr val="dk1"/>
              </a:solidFill>
              <a:latin typeface="Montserrat"/>
              <a:ea typeface="Montserrat"/>
              <a:cs typeface="Montserrat"/>
              <a:sym typeface="Montserrat"/>
            </a:endParaRPr>
          </a:p>
          <a:p>
            <a:pPr indent="-419100" lvl="0" marL="457200" rtl="0" algn="l">
              <a:lnSpc>
                <a:spcPct val="115000"/>
              </a:lnSpc>
              <a:spcBef>
                <a:spcPts val="300"/>
              </a:spcBef>
              <a:spcAft>
                <a:spcPts val="0"/>
              </a:spcAft>
              <a:buClr>
                <a:schemeClr val="dk1"/>
              </a:buClr>
              <a:buSzPts val="3000"/>
              <a:buFont typeface="Montserrat"/>
              <a:buChar char="●"/>
            </a:pPr>
            <a:r>
              <a:rPr lang="en-US" sz="3000">
                <a:solidFill>
                  <a:schemeClr val="dk1"/>
                </a:solidFill>
                <a:latin typeface="Montserrat"/>
                <a:ea typeface="Montserrat"/>
                <a:cs typeface="Montserrat"/>
                <a:sym typeface="Montserrat"/>
              </a:rPr>
              <a:t>Support an advocacy group or cause</a:t>
            </a:r>
            <a:endParaRPr sz="3000">
              <a:solidFill>
                <a:schemeClr val="dk1"/>
              </a:solidFill>
              <a:latin typeface="Montserrat"/>
              <a:ea typeface="Montserrat"/>
              <a:cs typeface="Montserrat"/>
              <a:sym typeface="Montserrat"/>
            </a:endParaRPr>
          </a:p>
          <a:p>
            <a:pPr indent="-419100" lvl="0" marL="457200" rtl="0" algn="l">
              <a:lnSpc>
                <a:spcPct val="115000"/>
              </a:lnSpc>
              <a:spcBef>
                <a:spcPts val="300"/>
              </a:spcBef>
              <a:spcAft>
                <a:spcPts val="300"/>
              </a:spcAft>
              <a:buClr>
                <a:schemeClr val="dk1"/>
              </a:buClr>
              <a:buSzPts val="3000"/>
              <a:buFont typeface="Montserrat"/>
              <a:buChar char="●"/>
            </a:pPr>
            <a:r>
              <a:rPr lang="en-US" sz="3000">
                <a:solidFill>
                  <a:schemeClr val="dk1"/>
                </a:solidFill>
                <a:latin typeface="Montserrat"/>
                <a:ea typeface="Montserrat"/>
                <a:cs typeface="Montserrat"/>
                <a:sym typeface="Montserrat"/>
              </a:rPr>
              <a:t>Vote</a:t>
            </a:r>
            <a:endParaRPr sz="3000">
              <a:solidFill>
                <a:schemeClr val="dk1"/>
              </a:solidFill>
              <a:latin typeface="Montserrat"/>
              <a:ea typeface="Montserrat"/>
              <a:cs typeface="Montserrat"/>
              <a:sym typeface="Montserrat"/>
            </a:endParaRPr>
          </a:p>
        </p:txBody>
      </p:sp>
      <p:grpSp>
        <p:nvGrpSpPr>
          <p:cNvPr id="309" name="Google Shape;309;g289d92314a5_0_124"/>
          <p:cNvGrpSpPr/>
          <p:nvPr/>
        </p:nvGrpSpPr>
        <p:grpSpPr>
          <a:xfrm>
            <a:off x="0" y="6259425"/>
            <a:ext cx="12192000" cy="598456"/>
            <a:chOff x="0" y="6259425"/>
            <a:chExt cx="12192000" cy="598456"/>
          </a:xfrm>
        </p:grpSpPr>
        <p:sp>
          <p:nvSpPr>
            <p:cNvPr id="310" name="Google Shape;310;g289d92314a5_0_124"/>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311" name="Google Shape;311;g289d92314a5_0_124"/>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p:nvPr/>
        </p:nvSpPr>
        <p:spPr>
          <a:xfrm>
            <a:off x="7970520" y="0"/>
            <a:ext cx="4221479" cy="6850901"/>
          </a:xfrm>
          <a:prstGeom prst="rect">
            <a:avLst/>
          </a:prstGeom>
          <a:solidFill>
            <a:srgbClr val="EF2C49"/>
          </a:solidFill>
          <a:ln cap="flat" cmpd="sng" w="9525">
            <a:solidFill>
              <a:srgbClr val="EF2C4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6ACE3"/>
              </a:solidFill>
              <a:latin typeface="Montserrat"/>
              <a:ea typeface="Montserrat"/>
              <a:cs typeface="Montserrat"/>
              <a:sym typeface="Montserrat"/>
            </a:endParaRPr>
          </a:p>
        </p:txBody>
      </p:sp>
      <p:grpSp>
        <p:nvGrpSpPr>
          <p:cNvPr id="107" name="Google Shape;107;p3"/>
          <p:cNvGrpSpPr/>
          <p:nvPr/>
        </p:nvGrpSpPr>
        <p:grpSpPr>
          <a:xfrm>
            <a:off x="7970400" y="1303025"/>
            <a:ext cx="4221347" cy="4718001"/>
            <a:chOff x="1365733" y="4754884"/>
            <a:chExt cx="5478000" cy="4718001"/>
          </a:xfrm>
        </p:grpSpPr>
        <p:sp>
          <p:nvSpPr>
            <p:cNvPr id="108" name="Google Shape;108;p3"/>
            <p:cNvSpPr txBox="1"/>
            <p:nvPr/>
          </p:nvSpPr>
          <p:spPr>
            <a:xfrm>
              <a:off x="1365766" y="4754884"/>
              <a:ext cx="5208600" cy="394200"/>
            </a:xfrm>
            <a:prstGeom prst="rect">
              <a:avLst/>
            </a:prstGeom>
            <a:noFill/>
            <a:ln>
              <a:noFill/>
            </a:ln>
          </p:spPr>
          <p:txBody>
            <a:bodyPr anchorCtr="0" anchor="t" bIns="45700" lIns="91425" spcFirstLastPara="1" rIns="91425" wrap="square" tIns="45700">
              <a:noAutofit/>
            </a:bodyPr>
            <a:lstStyle/>
            <a:p>
              <a:pPr indent="0" lvl="0" marL="0" marR="0" rtl="0" algn="l">
                <a:lnSpc>
                  <a:spcPct val="89000"/>
                </a:lnSpc>
                <a:spcBef>
                  <a:spcPts val="0"/>
                </a:spcBef>
                <a:spcAft>
                  <a:spcPts val="0"/>
                </a:spcAft>
                <a:buClr>
                  <a:schemeClr val="dk2"/>
                </a:buClr>
                <a:buSzPts val="3400"/>
                <a:buFont typeface="Libre Franklin"/>
                <a:buNone/>
              </a:pPr>
              <a:r>
                <a:rPr b="1" lang="en-US" sz="2400">
                  <a:solidFill>
                    <a:schemeClr val="lt1"/>
                  </a:solidFill>
                  <a:latin typeface="Montserrat"/>
                  <a:ea typeface="Montserrat"/>
                  <a:cs typeface="Montserrat"/>
                  <a:sym typeface="Montserrat"/>
                </a:rPr>
                <a:t>An Overview of Municipal Government</a:t>
              </a:r>
              <a:endParaRPr b="0" i="0" sz="1400" u="none" cap="none" strike="noStrike">
                <a:solidFill>
                  <a:srgbClr val="000000"/>
                </a:solidFill>
                <a:latin typeface="Arial"/>
                <a:ea typeface="Arial"/>
                <a:cs typeface="Arial"/>
                <a:sym typeface="Arial"/>
              </a:endParaRPr>
            </a:p>
          </p:txBody>
        </p:sp>
        <p:sp>
          <p:nvSpPr>
            <p:cNvPr id="109" name="Google Shape;109;p3"/>
            <p:cNvSpPr txBox="1"/>
            <p:nvPr/>
          </p:nvSpPr>
          <p:spPr>
            <a:xfrm>
              <a:off x="1365733" y="5655985"/>
              <a:ext cx="5478000" cy="38169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15000"/>
                </a:lnSpc>
                <a:spcBef>
                  <a:spcPts val="0"/>
                </a:spcBef>
                <a:spcAft>
                  <a:spcPts val="0"/>
                </a:spcAft>
                <a:buClr>
                  <a:schemeClr val="lt1"/>
                </a:buClr>
                <a:buSzPts val="2000"/>
                <a:buFont typeface="Montserrat"/>
                <a:buChar char="■"/>
              </a:pPr>
              <a:r>
                <a:rPr lang="en-US" sz="2000">
                  <a:solidFill>
                    <a:schemeClr val="lt1"/>
                  </a:solidFill>
                  <a:latin typeface="Montserrat"/>
                  <a:ea typeface="Montserrat"/>
                  <a:cs typeface="Montserrat"/>
                  <a:sym typeface="Montserrat"/>
                </a:rPr>
                <a:t>Legal origins and authority</a:t>
              </a:r>
              <a:endParaRPr b="0" i="0" sz="2000" u="none" cap="none" strike="noStrike">
                <a:solidFill>
                  <a:schemeClr val="lt1"/>
                </a:solidFill>
                <a:latin typeface="Montserrat"/>
                <a:ea typeface="Montserrat"/>
                <a:cs typeface="Montserrat"/>
                <a:sym typeface="Montserrat"/>
              </a:endParaRPr>
            </a:p>
            <a:p>
              <a:pPr indent="0" lvl="0" marL="45720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lt1"/>
                </a:solidFill>
                <a:latin typeface="Montserrat"/>
                <a:ea typeface="Montserrat"/>
                <a:cs typeface="Montserrat"/>
                <a:sym typeface="Montserrat"/>
              </a:endParaRPr>
            </a:p>
            <a:p>
              <a:pPr indent="-355600" lvl="0" marL="457200" marR="0" rtl="0" algn="l">
                <a:lnSpc>
                  <a:spcPct val="115000"/>
                </a:lnSpc>
                <a:spcBef>
                  <a:spcPts val="0"/>
                </a:spcBef>
                <a:spcAft>
                  <a:spcPts val="0"/>
                </a:spcAft>
                <a:buClr>
                  <a:schemeClr val="lt1"/>
                </a:buClr>
                <a:buSzPts val="2000"/>
                <a:buFont typeface="Montserrat"/>
                <a:buChar char="■"/>
              </a:pPr>
              <a:r>
                <a:rPr lang="en-US" sz="2000">
                  <a:solidFill>
                    <a:schemeClr val="lt1"/>
                  </a:solidFill>
                  <a:latin typeface="Montserrat"/>
                  <a:ea typeface="Montserrat"/>
                  <a:cs typeface="Montserrat"/>
                  <a:sym typeface="Montserrat"/>
                </a:rPr>
                <a:t>Municipal and county structures and services</a:t>
              </a:r>
              <a:endParaRPr sz="2000">
                <a:solidFill>
                  <a:schemeClr val="lt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2000">
                <a:solidFill>
                  <a:schemeClr val="lt1"/>
                </a:solidFill>
                <a:latin typeface="Montserrat"/>
                <a:ea typeface="Montserrat"/>
                <a:cs typeface="Montserrat"/>
                <a:sym typeface="Montserrat"/>
              </a:endParaRPr>
            </a:p>
            <a:p>
              <a:pPr indent="-355600" lvl="0" marL="457200" marR="0" rtl="0" algn="l">
                <a:lnSpc>
                  <a:spcPct val="115000"/>
                </a:lnSpc>
                <a:spcBef>
                  <a:spcPts val="0"/>
                </a:spcBef>
                <a:spcAft>
                  <a:spcPts val="0"/>
                </a:spcAft>
                <a:buClr>
                  <a:schemeClr val="lt1"/>
                </a:buClr>
                <a:buSzPts val="2000"/>
                <a:buFont typeface="Montserrat"/>
                <a:buChar char="■"/>
              </a:pPr>
              <a:r>
                <a:rPr lang="en-US" sz="2000">
                  <a:solidFill>
                    <a:schemeClr val="lt1"/>
                  </a:solidFill>
                  <a:latin typeface="Montserrat"/>
                  <a:ea typeface="Montserrat"/>
                  <a:cs typeface="Montserrat"/>
                  <a:sym typeface="Montserrat"/>
                </a:rPr>
                <a:t>School districts and authorities</a:t>
              </a:r>
              <a:endParaRPr sz="2000">
                <a:solidFill>
                  <a:schemeClr val="lt1"/>
                </a:solidFill>
                <a:latin typeface="Montserrat"/>
                <a:ea typeface="Montserrat"/>
                <a:cs typeface="Montserrat"/>
                <a:sym typeface="Montserrat"/>
              </a:endParaRPr>
            </a:p>
          </p:txBody>
        </p:sp>
      </p:grpSp>
      <p:sp>
        <p:nvSpPr>
          <p:cNvPr id="110" name="Google Shape;110;p3"/>
          <p:cNvSpPr/>
          <p:nvPr/>
        </p:nvSpPr>
        <p:spPr>
          <a:xfrm flipH="1">
            <a:off x="0" y="6812281"/>
            <a:ext cx="12192000" cy="45719"/>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1" name="Google Shape;111;p3"/>
          <p:cNvPicPr preferRelativeResize="0"/>
          <p:nvPr/>
        </p:nvPicPr>
        <p:blipFill>
          <a:blip r:embed="rId3">
            <a:alphaModFix/>
          </a:blip>
          <a:stretch>
            <a:fillRect/>
          </a:stretch>
        </p:blipFill>
        <p:spPr>
          <a:xfrm>
            <a:off x="1376325" y="0"/>
            <a:ext cx="5361240" cy="6858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grpSp>
        <p:nvGrpSpPr>
          <p:cNvPr id="116" name="Google Shape;116;g157497b4d0f_0_16"/>
          <p:cNvGrpSpPr/>
          <p:nvPr/>
        </p:nvGrpSpPr>
        <p:grpSpPr>
          <a:xfrm>
            <a:off x="0" y="6176693"/>
            <a:ext cx="12192000" cy="681188"/>
            <a:chOff x="0" y="6176693"/>
            <a:chExt cx="12192000" cy="681188"/>
          </a:xfrm>
        </p:grpSpPr>
        <p:sp>
          <p:nvSpPr>
            <p:cNvPr id="117" name="Google Shape;117;g157497b4d0f_0_16"/>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118" name="Google Shape;118;g157497b4d0f_0_16"/>
            <p:cNvPicPr preferRelativeResize="0"/>
            <p:nvPr/>
          </p:nvPicPr>
          <p:blipFill rotWithShape="1">
            <a:blip r:embed="rId3">
              <a:alphaModFix/>
            </a:blip>
            <a:srcRect b="0" l="0" r="0" t="0"/>
            <a:stretch/>
          </p:blipFill>
          <p:spPr>
            <a:xfrm>
              <a:off x="9701025" y="6176693"/>
              <a:ext cx="2421300" cy="635583"/>
            </a:xfrm>
            <a:prstGeom prst="rect">
              <a:avLst/>
            </a:prstGeom>
            <a:noFill/>
            <a:ln>
              <a:noFill/>
            </a:ln>
          </p:spPr>
        </p:pic>
      </p:grpSp>
      <p:sp>
        <p:nvSpPr>
          <p:cNvPr id="119" name="Google Shape;119;g157497b4d0f_0_16"/>
          <p:cNvSpPr/>
          <p:nvPr/>
        </p:nvSpPr>
        <p:spPr>
          <a:xfrm>
            <a:off x="0" y="0"/>
            <a:ext cx="12192000" cy="1461600"/>
          </a:xfrm>
          <a:prstGeom prst="rect">
            <a:avLst/>
          </a:prstGeom>
          <a:solidFill>
            <a:srgbClr val="0449A7"/>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0449A7"/>
              </a:solidFill>
              <a:latin typeface="Libre Franklin"/>
              <a:ea typeface="Libre Franklin"/>
              <a:cs typeface="Libre Franklin"/>
              <a:sym typeface="Libre Franklin"/>
            </a:endParaRPr>
          </a:p>
        </p:txBody>
      </p:sp>
      <p:sp>
        <p:nvSpPr>
          <p:cNvPr id="120" name="Google Shape;120;g157497b4d0f_0_16"/>
          <p:cNvSpPr txBox="1"/>
          <p:nvPr/>
        </p:nvSpPr>
        <p:spPr>
          <a:xfrm>
            <a:off x="371847" y="388803"/>
            <a:ext cx="11448300" cy="836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4100"/>
              <a:buFont typeface="Libre Franklin"/>
              <a:buNone/>
            </a:pPr>
            <a:r>
              <a:rPr b="1" lang="en-US" sz="3600">
                <a:solidFill>
                  <a:schemeClr val="lt1"/>
                </a:solidFill>
                <a:latin typeface="Montserrat"/>
                <a:ea typeface="Montserrat"/>
                <a:cs typeface="Montserrat"/>
                <a:sym typeface="Montserrat"/>
              </a:rPr>
              <a:t>Where does local government come from?</a:t>
            </a:r>
            <a:endParaRPr b="1" i="0" sz="3600" u="none" cap="none" strike="noStrike">
              <a:solidFill>
                <a:schemeClr val="lt1"/>
              </a:solidFill>
              <a:latin typeface="Montserrat"/>
              <a:ea typeface="Montserrat"/>
              <a:cs typeface="Montserrat"/>
              <a:sym typeface="Montserrat"/>
            </a:endParaRPr>
          </a:p>
        </p:txBody>
      </p:sp>
      <p:pic>
        <p:nvPicPr>
          <p:cNvPr id="121" name="Google Shape;121;g157497b4d0f_0_16"/>
          <p:cNvPicPr preferRelativeResize="0"/>
          <p:nvPr/>
        </p:nvPicPr>
        <p:blipFill rotWithShape="1">
          <a:blip r:embed="rId4">
            <a:alphaModFix/>
          </a:blip>
          <a:srcRect b="0" l="0" r="0" t="7201"/>
          <a:stretch/>
        </p:blipFill>
        <p:spPr>
          <a:xfrm>
            <a:off x="2314350" y="1461600"/>
            <a:ext cx="7438747" cy="4599599"/>
          </a:xfrm>
          <a:prstGeom prst="rect">
            <a:avLst/>
          </a:prstGeom>
          <a:noFill/>
          <a:ln>
            <a:noFill/>
          </a:ln>
        </p:spPr>
      </p:pic>
      <p:sp>
        <p:nvSpPr>
          <p:cNvPr id="122" name="Google Shape;122;g157497b4d0f_0_16"/>
          <p:cNvSpPr txBox="1"/>
          <p:nvPr/>
        </p:nvSpPr>
        <p:spPr>
          <a:xfrm>
            <a:off x="2267700" y="6061200"/>
            <a:ext cx="28914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rPr>
              <a:t>Photo: </a:t>
            </a:r>
            <a:r>
              <a:rPr lang="en-US" sz="1200">
                <a:solidFill>
                  <a:schemeClr val="dk1"/>
                </a:solidFill>
                <a:latin typeface="Calibri"/>
                <a:ea typeface="Calibri"/>
                <a:cs typeface="Calibri"/>
                <a:sym typeface="Calibri"/>
              </a:rPr>
              <a:t>Matthew Dressler</a:t>
            </a:r>
            <a:endParaRPr sz="12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8a1b775e76_0_0"/>
          <p:cNvSpPr txBox="1"/>
          <p:nvPr>
            <p:ph type="title"/>
          </p:nvPr>
        </p:nvSpPr>
        <p:spPr>
          <a:xfrm>
            <a:off x="203200" y="457200"/>
            <a:ext cx="83802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Creatures of the state</a:t>
            </a:r>
            <a:endParaRPr b="1" sz="3000">
              <a:solidFill>
                <a:srgbClr val="0449A7"/>
              </a:solidFill>
              <a:latin typeface="Montserrat"/>
              <a:ea typeface="Montserrat"/>
              <a:cs typeface="Montserrat"/>
              <a:sym typeface="Montserrat"/>
            </a:endParaRPr>
          </a:p>
        </p:txBody>
      </p:sp>
      <p:sp>
        <p:nvSpPr>
          <p:cNvPr id="129" name="Google Shape;129;g28a1b775e76_0_0"/>
          <p:cNvSpPr txBox="1"/>
          <p:nvPr>
            <p:ph idx="4294967295" type="body"/>
          </p:nvPr>
        </p:nvSpPr>
        <p:spPr>
          <a:xfrm>
            <a:off x="203200" y="1066800"/>
            <a:ext cx="11737500" cy="53388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Pennsylvania’s Constitution</a:t>
            </a:r>
            <a:r>
              <a:rPr lang="en-US" sz="2200">
                <a:solidFill>
                  <a:schemeClr val="dk1"/>
                </a:solidFill>
                <a:latin typeface="Montserrat"/>
                <a:ea typeface="Montserrat"/>
                <a:cs typeface="Montserrat"/>
                <a:sym typeface="Montserrat"/>
              </a:rPr>
              <a:t> authorizes the </a:t>
            </a:r>
            <a:r>
              <a:rPr b="1" lang="en-US" sz="2200">
                <a:solidFill>
                  <a:schemeClr val="dk1"/>
                </a:solidFill>
                <a:latin typeface="Montserrat"/>
                <a:ea typeface="Montserrat"/>
                <a:cs typeface="Montserrat"/>
                <a:sym typeface="Montserrat"/>
              </a:rPr>
              <a:t>General Assembly</a:t>
            </a:r>
            <a:r>
              <a:rPr lang="en-US" sz="2200">
                <a:solidFill>
                  <a:schemeClr val="dk1"/>
                </a:solidFill>
                <a:latin typeface="Montserrat"/>
                <a:ea typeface="Montserrat"/>
                <a:cs typeface="Montserrat"/>
                <a:sym typeface="Montserrat"/>
              </a:rPr>
              <a:t> to create different types of local governments</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Home Rule Charter and Optional Plans Law</a:t>
            </a:r>
            <a:r>
              <a:rPr lang="en-US" sz="2200">
                <a:solidFill>
                  <a:schemeClr val="dk1"/>
                </a:solidFill>
                <a:latin typeface="Montserrat"/>
                <a:ea typeface="Montserrat"/>
                <a:cs typeface="Montserrat"/>
                <a:sym typeface="Montserrat"/>
              </a:rPr>
              <a:t> gives citizens the power to determine for themselves the structure and duties of local government</a:t>
            </a:r>
            <a:endParaRPr sz="2200">
              <a:solidFill>
                <a:schemeClr val="dk1"/>
              </a:solidFill>
              <a:latin typeface="Montserrat"/>
              <a:ea typeface="Montserrat"/>
              <a:cs typeface="Montserrat"/>
              <a:sym typeface="Montserrat"/>
            </a:endParaRPr>
          </a:p>
          <a:p>
            <a:pPr indent="-368300" lvl="0" marL="457200" rtl="0" algn="l">
              <a:lnSpc>
                <a:spcPct val="115000"/>
              </a:lnSpc>
              <a:spcBef>
                <a:spcPts val="60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Other Law</a:t>
            </a:r>
            <a:endParaRPr i="0" sz="2200">
              <a:solidFill>
                <a:schemeClr val="dk1"/>
              </a:solidFill>
              <a:latin typeface="Montserrat"/>
              <a:ea typeface="Montserrat"/>
              <a:cs typeface="Montserrat"/>
              <a:sym typeface="Montserrat"/>
            </a:endParaRPr>
          </a:p>
          <a:p>
            <a:pPr indent="-368300" lvl="1" marL="914400" rtl="0" algn="l">
              <a:lnSpc>
                <a:spcPct val="115000"/>
              </a:lnSpc>
              <a:spcBef>
                <a:spcPts val="60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Municipalities Planning Code</a:t>
            </a:r>
            <a:r>
              <a:rPr i="0" lang="en-US" sz="2200">
                <a:solidFill>
                  <a:schemeClr val="dk1"/>
                </a:solidFill>
                <a:latin typeface="Montserrat"/>
                <a:ea typeface="Montserrat"/>
                <a:cs typeface="Montserrat"/>
                <a:sym typeface="Montserrat"/>
              </a:rPr>
              <a:t> empowers municipalities to adopt zoning and land-use ordinances</a:t>
            </a:r>
            <a:endParaRPr i="0" sz="2200">
              <a:solidFill>
                <a:schemeClr val="dk1"/>
              </a:solidFill>
              <a:latin typeface="Montserrat"/>
              <a:ea typeface="Montserrat"/>
              <a:cs typeface="Montserrat"/>
              <a:sym typeface="Montserrat"/>
            </a:endParaRPr>
          </a:p>
          <a:p>
            <a:pPr indent="-368300" lvl="1" marL="914400" rtl="0" algn="l">
              <a:lnSpc>
                <a:spcPct val="115000"/>
              </a:lnSpc>
              <a:spcBef>
                <a:spcPts val="60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Local Tax Enabling Act</a:t>
            </a:r>
            <a:r>
              <a:rPr i="0" lang="en-US" sz="2200">
                <a:solidFill>
                  <a:schemeClr val="dk1"/>
                </a:solidFill>
                <a:latin typeface="Montserrat"/>
                <a:ea typeface="Montserrat"/>
                <a:cs typeface="Montserrat"/>
                <a:sym typeface="Montserrat"/>
              </a:rPr>
              <a:t> authorizes municipalities and school districts to levy certain types of taxes</a:t>
            </a:r>
            <a:endParaRPr b="1" i="0" sz="2200">
              <a:solidFill>
                <a:schemeClr val="dk1"/>
              </a:solidFill>
              <a:latin typeface="Montserrat"/>
              <a:ea typeface="Montserrat"/>
              <a:cs typeface="Montserrat"/>
              <a:sym typeface="Montserrat"/>
            </a:endParaRPr>
          </a:p>
          <a:p>
            <a:pPr indent="-368300" lvl="1" marL="914400" rtl="0" algn="l">
              <a:lnSpc>
                <a:spcPct val="115000"/>
              </a:lnSpc>
              <a:spcBef>
                <a:spcPts val="600"/>
              </a:spcBef>
              <a:spcAft>
                <a:spcPts val="600"/>
              </a:spcAft>
              <a:buClr>
                <a:schemeClr val="dk1"/>
              </a:buClr>
              <a:buSzPts val="2200"/>
              <a:buFont typeface="Montserrat"/>
              <a:buChar char="○"/>
            </a:pPr>
            <a:r>
              <a:rPr b="1" i="0" lang="en-US" sz="2200">
                <a:solidFill>
                  <a:schemeClr val="dk1"/>
                </a:solidFill>
                <a:latin typeface="Montserrat"/>
                <a:ea typeface="Montserrat"/>
                <a:cs typeface="Montserrat"/>
                <a:sym typeface="Montserrat"/>
              </a:rPr>
              <a:t>Sewage Facilities Act</a:t>
            </a:r>
            <a:r>
              <a:rPr i="0" lang="en-US" sz="2200">
                <a:solidFill>
                  <a:schemeClr val="dk1"/>
                </a:solidFill>
                <a:latin typeface="Montserrat"/>
                <a:ea typeface="Montserrat"/>
                <a:cs typeface="Montserrat"/>
                <a:sym typeface="Montserrat"/>
              </a:rPr>
              <a:t> regulates sewage disposal systems and requires that every municipality plan for and regulate sewage disposal</a:t>
            </a:r>
            <a:endParaRPr i="0" sz="2200">
              <a:solidFill>
                <a:schemeClr val="dk1"/>
              </a:solidFill>
              <a:latin typeface="Montserrat"/>
              <a:ea typeface="Montserrat"/>
              <a:cs typeface="Montserrat"/>
              <a:sym typeface="Montserrat"/>
            </a:endParaRPr>
          </a:p>
        </p:txBody>
      </p:sp>
      <p:grpSp>
        <p:nvGrpSpPr>
          <p:cNvPr id="130" name="Google Shape;130;g28a1b775e76_0_0"/>
          <p:cNvGrpSpPr/>
          <p:nvPr/>
        </p:nvGrpSpPr>
        <p:grpSpPr>
          <a:xfrm>
            <a:off x="0" y="6259425"/>
            <a:ext cx="12192000" cy="598456"/>
            <a:chOff x="0" y="6259425"/>
            <a:chExt cx="12192000" cy="598456"/>
          </a:xfrm>
        </p:grpSpPr>
        <p:sp>
          <p:nvSpPr>
            <p:cNvPr id="131" name="Google Shape;131;g28a1b775e76_0_0"/>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132" name="Google Shape;132;g28a1b775e76_0_0"/>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grpSp>
        <p:nvGrpSpPr>
          <p:cNvPr id="137" name="Google Shape;137;g28a1b775e76_0_74"/>
          <p:cNvGrpSpPr/>
          <p:nvPr/>
        </p:nvGrpSpPr>
        <p:grpSpPr>
          <a:xfrm>
            <a:off x="0" y="6176693"/>
            <a:ext cx="12192000" cy="681188"/>
            <a:chOff x="0" y="6176693"/>
            <a:chExt cx="12192000" cy="681188"/>
          </a:xfrm>
        </p:grpSpPr>
        <p:sp>
          <p:nvSpPr>
            <p:cNvPr id="138" name="Google Shape;138;g28a1b775e76_0_74"/>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139" name="Google Shape;139;g28a1b775e76_0_74"/>
            <p:cNvPicPr preferRelativeResize="0"/>
            <p:nvPr/>
          </p:nvPicPr>
          <p:blipFill rotWithShape="1">
            <a:blip r:embed="rId3">
              <a:alphaModFix/>
            </a:blip>
            <a:srcRect b="0" l="0" r="0" t="0"/>
            <a:stretch/>
          </p:blipFill>
          <p:spPr>
            <a:xfrm>
              <a:off x="9701025" y="6176693"/>
              <a:ext cx="2421300" cy="635583"/>
            </a:xfrm>
            <a:prstGeom prst="rect">
              <a:avLst/>
            </a:prstGeom>
            <a:noFill/>
            <a:ln>
              <a:noFill/>
            </a:ln>
          </p:spPr>
        </p:pic>
      </p:grpSp>
      <p:sp>
        <p:nvSpPr>
          <p:cNvPr id="140" name="Google Shape;140;g28a1b775e76_0_74"/>
          <p:cNvSpPr/>
          <p:nvPr/>
        </p:nvSpPr>
        <p:spPr>
          <a:xfrm>
            <a:off x="0" y="0"/>
            <a:ext cx="12192000" cy="1461600"/>
          </a:xfrm>
          <a:prstGeom prst="rect">
            <a:avLst/>
          </a:prstGeom>
          <a:solidFill>
            <a:srgbClr val="0449A7"/>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0449A7"/>
              </a:solidFill>
              <a:latin typeface="Libre Franklin"/>
              <a:ea typeface="Libre Franklin"/>
              <a:cs typeface="Libre Franklin"/>
              <a:sym typeface="Libre Franklin"/>
            </a:endParaRPr>
          </a:p>
        </p:txBody>
      </p:sp>
      <p:sp>
        <p:nvSpPr>
          <p:cNvPr id="141" name="Google Shape;141;g28a1b775e76_0_74"/>
          <p:cNvSpPr txBox="1"/>
          <p:nvPr/>
        </p:nvSpPr>
        <p:spPr>
          <a:xfrm>
            <a:off x="371847" y="388803"/>
            <a:ext cx="11448300" cy="836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4100"/>
              <a:buFont typeface="Libre Franklin"/>
              <a:buNone/>
            </a:pPr>
            <a:r>
              <a:rPr b="1" lang="en-US" sz="3600">
                <a:solidFill>
                  <a:schemeClr val="lt1"/>
                </a:solidFill>
                <a:latin typeface="Montserrat"/>
                <a:ea typeface="Montserrat"/>
                <a:cs typeface="Montserrat"/>
                <a:sym typeface="Montserrat"/>
              </a:rPr>
              <a:t>Types of local government</a:t>
            </a:r>
            <a:endParaRPr b="1" i="0" sz="3600" u="none" cap="none" strike="noStrike">
              <a:solidFill>
                <a:schemeClr val="lt1"/>
              </a:solidFill>
              <a:latin typeface="Montserrat"/>
              <a:ea typeface="Montserrat"/>
              <a:cs typeface="Montserrat"/>
              <a:sym typeface="Montserrat"/>
            </a:endParaRPr>
          </a:p>
        </p:txBody>
      </p:sp>
      <p:pic>
        <p:nvPicPr>
          <p:cNvPr id="142" name="Google Shape;142;g28a1b775e76_0_74"/>
          <p:cNvPicPr preferRelativeResize="0"/>
          <p:nvPr/>
        </p:nvPicPr>
        <p:blipFill rotWithShape="1">
          <a:blip r:embed="rId4">
            <a:alphaModFix/>
          </a:blip>
          <a:srcRect b="0" l="12685" r="12737" t="0"/>
          <a:stretch/>
        </p:blipFill>
        <p:spPr>
          <a:xfrm>
            <a:off x="2420107" y="1461600"/>
            <a:ext cx="7351786" cy="4523400"/>
          </a:xfrm>
          <a:prstGeom prst="rect">
            <a:avLst/>
          </a:prstGeom>
          <a:noFill/>
          <a:ln>
            <a:noFill/>
          </a:ln>
        </p:spPr>
      </p:pic>
      <p:sp>
        <p:nvSpPr>
          <p:cNvPr id="143" name="Google Shape;143;g28a1b775e76_0_74"/>
          <p:cNvSpPr txBox="1"/>
          <p:nvPr/>
        </p:nvSpPr>
        <p:spPr>
          <a:xfrm>
            <a:off x="2343900" y="5985000"/>
            <a:ext cx="28914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rPr>
              <a:t>Photo: </a:t>
            </a:r>
            <a:r>
              <a:rPr lang="en-US" sz="1200">
                <a:solidFill>
                  <a:schemeClr val="dk1"/>
                </a:solidFill>
                <a:uFill>
                  <a:noFill/>
                </a:uFill>
                <a:hlinkClick r:id="rId5">
                  <a:extLst>
                    <a:ext uri="{A12FA001-AC4F-418D-AE19-62706E023703}">
                      <ahyp:hlinkClr val="tx"/>
                    </a:ext>
                  </a:extLst>
                </a:hlinkClick>
              </a:rPr>
              <a:t>Jarryd Beard, Wikipedia</a:t>
            </a:r>
            <a:endParaRPr sz="12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8a1b775e76_0_47"/>
          <p:cNvSpPr txBox="1"/>
          <p:nvPr>
            <p:ph type="title"/>
          </p:nvPr>
        </p:nvSpPr>
        <p:spPr>
          <a:xfrm>
            <a:off x="203200" y="457200"/>
            <a:ext cx="83802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Municipal Government: Boroughs</a:t>
            </a:r>
            <a:endParaRPr b="1" sz="3000">
              <a:solidFill>
                <a:srgbClr val="0449A7"/>
              </a:solidFill>
              <a:latin typeface="Montserrat"/>
              <a:ea typeface="Montserrat"/>
              <a:cs typeface="Montserrat"/>
              <a:sym typeface="Montserrat"/>
            </a:endParaRPr>
          </a:p>
        </p:txBody>
      </p:sp>
      <p:sp>
        <p:nvSpPr>
          <p:cNvPr id="150" name="Google Shape;150;g28a1b775e76_0_47"/>
          <p:cNvSpPr txBox="1"/>
          <p:nvPr>
            <p:ph idx="4294967295" type="body"/>
          </p:nvPr>
        </p:nvSpPr>
        <p:spPr>
          <a:xfrm>
            <a:off x="203200" y="1066800"/>
            <a:ext cx="11737500" cy="53388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Borough council</a:t>
            </a:r>
            <a:r>
              <a:rPr i="0" lang="en-US" sz="2200">
                <a:solidFill>
                  <a:schemeClr val="dk1"/>
                </a:solidFill>
                <a:latin typeface="Montserrat"/>
                <a:ea typeface="Montserrat"/>
                <a:cs typeface="Montserrat"/>
                <a:sym typeface="Montserrat"/>
              </a:rPr>
              <a:t> charged with governance, including hiring employees (eg, borough manager), approving a budget and expenses, passing ordinances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A borough not divided into wards has three, five, or seven councilmembers; in boroughs divided into wards, one, two, or three are elected from each ward. Councilpersons elected for four-year staggered terms</a:t>
            </a:r>
            <a:endParaRPr i="0"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Mayor</a:t>
            </a:r>
            <a:r>
              <a:rPr i="0" lang="en-US" sz="2200">
                <a:solidFill>
                  <a:schemeClr val="dk1"/>
                </a:solidFill>
                <a:latin typeface="Montserrat"/>
                <a:ea typeface="Montserrat"/>
                <a:cs typeface="Montserrat"/>
                <a:sym typeface="Montserrat"/>
              </a:rPr>
              <a:t> has oversight of the borough police department, may declare emergencies, may veto proposed ordinances</a:t>
            </a:r>
            <a:endParaRPr i="0"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Tax collector</a:t>
            </a:r>
            <a:r>
              <a:rPr i="0" lang="en-US" sz="2200">
                <a:solidFill>
                  <a:schemeClr val="dk1"/>
                </a:solidFill>
                <a:latin typeface="Montserrat"/>
                <a:ea typeface="Montserrat"/>
                <a:cs typeface="Montserrat"/>
                <a:sym typeface="Montserrat"/>
              </a:rPr>
              <a:t> and a </a:t>
            </a:r>
            <a:r>
              <a:rPr b="1" i="0" lang="en-US" sz="2200">
                <a:solidFill>
                  <a:schemeClr val="dk1"/>
                </a:solidFill>
                <a:latin typeface="Montserrat"/>
                <a:ea typeface="Montserrat"/>
                <a:cs typeface="Montserrat"/>
                <a:sym typeface="Montserrat"/>
              </a:rPr>
              <a:t>board of auditors, controller, or appointed </a:t>
            </a:r>
            <a:r>
              <a:rPr b="1" lang="en-US" sz="2200">
                <a:solidFill>
                  <a:schemeClr val="dk1"/>
                </a:solidFill>
                <a:latin typeface="Montserrat"/>
                <a:ea typeface="Montserrat"/>
                <a:cs typeface="Montserrat"/>
                <a:sym typeface="Montserrat"/>
              </a:rPr>
              <a:t>CPA</a:t>
            </a:r>
            <a:r>
              <a:rPr i="0" lang="en-US" sz="2200">
                <a:solidFill>
                  <a:schemeClr val="dk1"/>
                </a:solidFill>
                <a:latin typeface="Montserrat"/>
                <a:ea typeface="Montserrat"/>
                <a:cs typeface="Montserrat"/>
                <a:sym typeface="Montserrat"/>
              </a:rPr>
              <a:t> to conduct an annual audit</a:t>
            </a:r>
            <a:endParaRPr i="0" sz="2200">
              <a:solidFill>
                <a:schemeClr val="dk1"/>
              </a:solidFill>
              <a:latin typeface="Montserrat"/>
              <a:ea typeface="Montserrat"/>
              <a:cs typeface="Montserrat"/>
              <a:sym typeface="Montserrat"/>
            </a:endParaRPr>
          </a:p>
          <a:p>
            <a:pPr indent="0" lvl="0" marL="0" rtl="0" algn="l">
              <a:lnSpc>
                <a:spcPct val="115000"/>
              </a:lnSpc>
              <a:spcBef>
                <a:spcPts val="300"/>
              </a:spcBef>
              <a:spcAft>
                <a:spcPts val="300"/>
              </a:spcAft>
              <a:buNone/>
            </a:pPr>
            <a:r>
              <a:t/>
            </a:r>
            <a:endParaRPr i="0" sz="2200">
              <a:solidFill>
                <a:schemeClr val="dk1"/>
              </a:solidFill>
              <a:latin typeface="Montserrat"/>
              <a:ea typeface="Montserrat"/>
              <a:cs typeface="Montserrat"/>
              <a:sym typeface="Montserrat"/>
            </a:endParaRPr>
          </a:p>
        </p:txBody>
      </p:sp>
      <p:grpSp>
        <p:nvGrpSpPr>
          <p:cNvPr id="151" name="Google Shape;151;g28a1b775e76_0_47"/>
          <p:cNvGrpSpPr/>
          <p:nvPr/>
        </p:nvGrpSpPr>
        <p:grpSpPr>
          <a:xfrm>
            <a:off x="0" y="6259425"/>
            <a:ext cx="12192000" cy="598456"/>
            <a:chOff x="0" y="6259425"/>
            <a:chExt cx="12192000" cy="598456"/>
          </a:xfrm>
        </p:grpSpPr>
        <p:sp>
          <p:nvSpPr>
            <p:cNvPr id="152" name="Google Shape;152;g28a1b775e76_0_47"/>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153" name="Google Shape;153;g28a1b775e76_0_47"/>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28a1b775e76_0_14"/>
          <p:cNvSpPr txBox="1"/>
          <p:nvPr>
            <p:ph type="title"/>
          </p:nvPr>
        </p:nvSpPr>
        <p:spPr>
          <a:xfrm>
            <a:off x="203200" y="457200"/>
            <a:ext cx="83802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Municipal Government: Cities</a:t>
            </a:r>
            <a:endParaRPr b="1" sz="3000">
              <a:solidFill>
                <a:srgbClr val="0449A7"/>
              </a:solidFill>
              <a:latin typeface="Montserrat"/>
              <a:ea typeface="Montserrat"/>
              <a:cs typeface="Montserrat"/>
              <a:sym typeface="Montserrat"/>
            </a:endParaRPr>
          </a:p>
        </p:txBody>
      </p:sp>
      <p:sp>
        <p:nvSpPr>
          <p:cNvPr id="160" name="Google Shape;160;g28a1b775e76_0_14"/>
          <p:cNvSpPr txBox="1"/>
          <p:nvPr>
            <p:ph idx="4294967295" type="body"/>
          </p:nvPr>
        </p:nvSpPr>
        <p:spPr>
          <a:xfrm>
            <a:off x="203200" y="1066800"/>
            <a:ext cx="11737500" cy="56880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Third Class Cities</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City council</a:t>
            </a:r>
            <a:r>
              <a:rPr i="0" lang="en-US" sz="2200">
                <a:solidFill>
                  <a:schemeClr val="dk1"/>
                </a:solidFill>
                <a:latin typeface="Montserrat"/>
                <a:ea typeface="Montserrat"/>
                <a:cs typeface="Montserrat"/>
                <a:sym typeface="Montserrat"/>
              </a:rPr>
              <a:t> consisting of an elected mayor and 4-6 councilpersons (may be </a:t>
            </a:r>
            <a:r>
              <a:rPr i="0" lang="en-US" sz="2200">
                <a:solidFill>
                  <a:schemeClr val="dk1"/>
                </a:solidFill>
                <a:latin typeface="Montserrat"/>
                <a:ea typeface="Montserrat"/>
                <a:cs typeface="Montserrat"/>
                <a:sym typeface="Montserrat"/>
              </a:rPr>
              <a:t>elected by wards)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Mayor</a:t>
            </a:r>
            <a:r>
              <a:rPr i="0" lang="en-US" sz="2200">
                <a:solidFill>
                  <a:schemeClr val="dk1"/>
                </a:solidFill>
                <a:latin typeface="Montserrat"/>
                <a:ea typeface="Montserrat"/>
                <a:cs typeface="Montserrat"/>
                <a:sym typeface="Montserrat"/>
              </a:rPr>
              <a:t> oversees police, may declare emergencies and enforce ordinances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Elected </a:t>
            </a:r>
            <a:r>
              <a:rPr b="1" i="0" lang="en-US" sz="2200">
                <a:solidFill>
                  <a:schemeClr val="dk1"/>
                </a:solidFill>
                <a:latin typeface="Montserrat"/>
                <a:ea typeface="Montserrat"/>
                <a:cs typeface="Montserrat"/>
                <a:sym typeface="Montserrat"/>
              </a:rPr>
              <a:t>treasurer</a:t>
            </a:r>
            <a:r>
              <a:rPr i="0" lang="en-US" sz="2200">
                <a:solidFill>
                  <a:schemeClr val="dk1"/>
                </a:solidFill>
                <a:latin typeface="Montserrat"/>
                <a:ea typeface="Montserrat"/>
                <a:cs typeface="Montserrat"/>
                <a:sym typeface="Montserrat"/>
              </a:rPr>
              <a:t> collects property taxes and </a:t>
            </a:r>
            <a:r>
              <a:rPr b="1" i="0" lang="en-US" sz="2200">
                <a:solidFill>
                  <a:schemeClr val="dk1"/>
                </a:solidFill>
                <a:latin typeface="Montserrat"/>
                <a:ea typeface="Montserrat"/>
                <a:cs typeface="Montserrat"/>
                <a:sym typeface="Montserrat"/>
              </a:rPr>
              <a:t>controller</a:t>
            </a:r>
            <a:r>
              <a:rPr i="0" lang="en-US" sz="2200">
                <a:solidFill>
                  <a:schemeClr val="dk1"/>
                </a:solidFill>
                <a:latin typeface="Montserrat"/>
                <a:ea typeface="Montserrat"/>
                <a:cs typeface="Montserrat"/>
                <a:sym typeface="Montserrat"/>
              </a:rPr>
              <a:t> conducts audits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Optional Third Class City Charter Law</a:t>
            </a:r>
            <a:r>
              <a:rPr i="0" lang="en-US" sz="2200">
                <a:solidFill>
                  <a:schemeClr val="dk1"/>
                </a:solidFill>
                <a:latin typeface="Montserrat"/>
                <a:ea typeface="Montserrat"/>
                <a:cs typeface="Montserrat"/>
                <a:sym typeface="Montserrat"/>
              </a:rPr>
              <a:t> allows for a 5, 7 or 9-member council elected at-large. Mayor, treasurer and controller are elected</a:t>
            </a:r>
            <a:endParaRPr i="0"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Second Class &amp; Second Class A Cities</a:t>
            </a:r>
            <a:endParaRPr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Pittsburgh and Scranton have home rule charters</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Mayor </a:t>
            </a:r>
            <a:r>
              <a:rPr i="0" lang="en-US" sz="2200">
                <a:solidFill>
                  <a:schemeClr val="dk1"/>
                </a:solidFill>
                <a:latin typeface="Montserrat"/>
                <a:ea typeface="Montserrat"/>
                <a:cs typeface="Montserrat"/>
                <a:sym typeface="Montserrat"/>
              </a:rPr>
              <a:t>oversees operations, prepares budget and can veto ordinances Pittsburgh has 9-member council; Scranton has 5-member council</a:t>
            </a:r>
            <a:endParaRPr i="0"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First Class City</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300"/>
              </a:spcAft>
              <a:buClr>
                <a:schemeClr val="dk1"/>
              </a:buClr>
              <a:buSzPts val="2200"/>
              <a:buFont typeface="Montserrat"/>
              <a:buChar char="○"/>
            </a:pPr>
            <a:r>
              <a:rPr i="0" lang="en-US" sz="2200">
                <a:solidFill>
                  <a:schemeClr val="dk1"/>
                </a:solidFill>
                <a:latin typeface="Montserrat"/>
                <a:ea typeface="Montserrat"/>
                <a:cs typeface="Montserrat"/>
                <a:sym typeface="Montserrat"/>
              </a:rPr>
              <a:t>Philadelphia has home rule, with a mayor &amp; 17-member council</a:t>
            </a:r>
            <a:endParaRPr i="0" sz="2200">
              <a:solidFill>
                <a:schemeClr val="dk1"/>
              </a:solidFill>
              <a:latin typeface="Montserrat"/>
              <a:ea typeface="Montserrat"/>
              <a:cs typeface="Montserrat"/>
              <a:sym typeface="Montserrat"/>
            </a:endParaRPr>
          </a:p>
        </p:txBody>
      </p:sp>
      <p:grpSp>
        <p:nvGrpSpPr>
          <p:cNvPr id="161" name="Google Shape;161;g28a1b775e76_0_14"/>
          <p:cNvGrpSpPr/>
          <p:nvPr/>
        </p:nvGrpSpPr>
        <p:grpSpPr>
          <a:xfrm>
            <a:off x="0" y="6259425"/>
            <a:ext cx="12192000" cy="598456"/>
            <a:chOff x="0" y="6259425"/>
            <a:chExt cx="12192000" cy="598456"/>
          </a:xfrm>
        </p:grpSpPr>
        <p:sp>
          <p:nvSpPr>
            <p:cNvPr id="162" name="Google Shape;162;g28a1b775e76_0_14"/>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163" name="Google Shape;163;g28a1b775e76_0_14"/>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28a1b775e76_0_56"/>
          <p:cNvSpPr txBox="1"/>
          <p:nvPr>
            <p:ph type="title"/>
          </p:nvPr>
        </p:nvSpPr>
        <p:spPr>
          <a:xfrm>
            <a:off x="203200" y="457200"/>
            <a:ext cx="8380200" cy="6096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3000"/>
              <a:buFont typeface="Trebuchet MS"/>
              <a:buNone/>
            </a:pPr>
            <a:r>
              <a:rPr b="1" lang="en-US" sz="3000">
                <a:solidFill>
                  <a:srgbClr val="0449A7"/>
                </a:solidFill>
                <a:latin typeface="Montserrat"/>
                <a:ea typeface="Montserrat"/>
                <a:cs typeface="Montserrat"/>
                <a:sym typeface="Montserrat"/>
              </a:rPr>
              <a:t>Municipal Government: Townships</a:t>
            </a:r>
            <a:endParaRPr b="1" sz="3000">
              <a:solidFill>
                <a:srgbClr val="0449A7"/>
              </a:solidFill>
              <a:latin typeface="Montserrat"/>
              <a:ea typeface="Montserrat"/>
              <a:cs typeface="Montserrat"/>
              <a:sym typeface="Montserrat"/>
            </a:endParaRPr>
          </a:p>
        </p:txBody>
      </p:sp>
      <p:sp>
        <p:nvSpPr>
          <p:cNvPr id="170" name="Google Shape;170;g28a1b775e76_0_56"/>
          <p:cNvSpPr txBox="1"/>
          <p:nvPr>
            <p:ph idx="4294967295" type="body"/>
          </p:nvPr>
        </p:nvSpPr>
        <p:spPr>
          <a:xfrm>
            <a:off x="203200" y="1066800"/>
            <a:ext cx="11737500" cy="56880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All Townships</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b="1" i="0" lang="en-US" sz="2200">
                <a:solidFill>
                  <a:schemeClr val="dk1"/>
                </a:solidFill>
                <a:latin typeface="Montserrat"/>
                <a:ea typeface="Montserrat"/>
                <a:cs typeface="Montserrat"/>
                <a:sym typeface="Montserrat"/>
              </a:rPr>
              <a:t>Board of </a:t>
            </a:r>
            <a:r>
              <a:rPr b="1" i="0" lang="en-US" sz="2200">
                <a:solidFill>
                  <a:schemeClr val="dk1"/>
                </a:solidFill>
                <a:latin typeface="Montserrat"/>
                <a:ea typeface="Montserrat"/>
                <a:cs typeface="Montserrat"/>
                <a:sym typeface="Montserrat"/>
              </a:rPr>
              <a:t>commissioners</a:t>
            </a:r>
            <a:r>
              <a:rPr i="0" lang="en-US" sz="2200">
                <a:solidFill>
                  <a:schemeClr val="dk1"/>
                </a:solidFill>
                <a:latin typeface="Montserrat"/>
                <a:ea typeface="Montserrat"/>
                <a:cs typeface="Montserrat"/>
                <a:sym typeface="Montserrat"/>
              </a:rPr>
              <a:t> as governing body</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Elected </a:t>
            </a:r>
            <a:r>
              <a:rPr b="1" i="0" lang="en-US" sz="2200">
                <a:solidFill>
                  <a:schemeClr val="dk1"/>
                </a:solidFill>
                <a:latin typeface="Montserrat"/>
                <a:ea typeface="Montserrat"/>
                <a:cs typeface="Montserrat"/>
                <a:sym typeface="Montserrat"/>
              </a:rPr>
              <a:t>tax collector</a:t>
            </a:r>
            <a:r>
              <a:rPr i="0" lang="en-US" sz="2200">
                <a:solidFill>
                  <a:schemeClr val="dk1"/>
                </a:solidFill>
                <a:latin typeface="Montserrat"/>
                <a:ea typeface="Montserrat"/>
                <a:cs typeface="Montserrat"/>
                <a:sym typeface="Montserrat"/>
              </a:rPr>
              <a:t> and elected </a:t>
            </a:r>
            <a:r>
              <a:rPr b="1" i="0" lang="en-US" sz="2200">
                <a:solidFill>
                  <a:schemeClr val="dk1"/>
                </a:solidFill>
                <a:latin typeface="Montserrat"/>
                <a:ea typeface="Montserrat"/>
                <a:cs typeface="Montserrat"/>
                <a:sym typeface="Montserrat"/>
              </a:rPr>
              <a:t>auditor or controller</a:t>
            </a:r>
            <a:r>
              <a:rPr i="0" lang="en-US" sz="2200">
                <a:solidFill>
                  <a:schemeClr val="dk1"/>
                </a:solidFill>
                <a:latin typeface="Montserrat"/>
                <a:ea typeface="Montserrat"/>
                <a:cs typeface="Montserrat"/>
                <a:sym typeface="Montserrat"/>
              </a:rPr>
              <a:t> (or appointed CPA)</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May appoint manager to oversee employees and operations</a:t>
            </a:r>
            <a:endParaRPr i="0"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First </a:t>
            </a:r>
            <a:r>
              <a:rPr b="1" lang="en-US" sz="2200">
                <a:solidFill>
                  <a:schemeClr val="dk1"/>
                </a:solidFill>
                <a:latin typeface="Montserrat"/>
                <a:ea typeface="Montserrat"/>
                <a:cs typeface="Montserrat"/>
                <a:sym typeface="Montserrat"/>
              </a:rPr>
              <a:t>Class Townships</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Status must be approved by voters and requires minimum pop density</a:t>
            </a:r>
            <a:endParaRPr i="0"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At least five commissioners elected at-large or by wards to 4-year terms</a:t>
            </a:r>
            <a:endParaRPr i="0" sz="2200">
              <a:solidFill>
                <a:schemeClr val="dk1"/>
              </a:solidFill>
              <a:latin typeface="Montserrat"/>
              <a:ea typeface="Montserrat"/>
              <a:cs typeface="Montserrat"/>
              <a:sym typeface="Montserrat"/>
            </a:endParaRPr>
          </a:p>
          <a:p>
            <a:pPr indent="-368300" lvl="0" marL="457200" rtl="0" algn="l">
              <a:lnSpc>
                <a:spcPct val="115000"/>
              </a:lnSpc>
              <a:spcBef>
                <a:spcPts val="30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Second Class Townships</a:t>
            </a:r>
            <a:endParaRPr b="1" sz="2200">
              <a:solidFill>
                <a:schemeClr val="dk1"/>
              </a:solidFill>
              <a:latin typeface="Montserrat"/>
              <a:ea typeface="Montserrat"/>
              <a:cs typeface="Montserrat"/>
              <a:sym typeface="Montserrat"/>
            </a:endParaRPr>
          </a:p>
          <a:p>
            <a:pPr indent="-368300" lvl="1" marL="914400" rtl="0" algn="l">
              <a:lnSpc>
                <a:spcPct val="115000"/>
              </a:lnSpc>
              <a:spcBef>
                <a:spcPts val="300"/>
              </a:spcBef>
              <a:spcAft>
                <a:spcPts val="0"/>
              </a:spcAft>
              <a:buClr>
                <a:schemeClr val="dk1"/>
              </a:buClr>
              <a:buSzPts val="2200"/>
              <a:buFont typeface="Montserrat"/>
              <a:buChar char="○"/>
            </a:pPr>
            <a:r>
              <a:rPr i="0" lang="en-US" sz="2200">
                <a:solidFill>
                  <a:schemeClr val="dk1"/>
                </a:solidFill>
                <a:latin typeface="Montserrat"/>
                <a:ea typeface="Montserrat"/>
                <a:cs typeface="Montserrat"/>
                <a:sym typeface="Montserrat"/>
              </a:rPr>
              <a:t>Three or five commissioners elected at-large to 6-year terms</a:t>
            </a:r>
            <a:endParaRPr i="0" sz="2200">
              <a:solidFill>
                <a:schemeClr val="dk1"/>
              </a:solidFill>
              <a:latin typeface="Montserrat"/>
              <a:ea typeface="Montserrat"/>
              <a:cs typeface="Montserrat"/>
              <a:sym typeface="Montserrat"/>
            </a:endParaRPr>
          </a:p>
          <a:p>
            <a:pPr indent="0" lvl="0" marL="0" rtl="0" algn="l">
              <a:lnSpc>
                <a:spcPct val="115000"/>
              </a:lnSpc>
              <a:spcBef>
                <a:spcPts val="300"/>
              </a:spcBef>
              <a:spcAft>
                <a:spcPts val="300"/>
              </a:spcAft>
              <a:buNone/>
            </a:pPr>
            <a:r>
              <a:t/>
            </a:r>
            <a:endParaRPr i="0" sz="2200">
              <a:solidFill>
                <a:schemeClr val="dk1"/>
              </a:solidFill>
              <a:latin typeface="Montserrat"/>
              <a:ea typeface="Montserrat"/>
              <a:cs typeface="Montserrat"/>
              <a:sym typeface="Montserrat"/>
            </a:endParaRPr>
          </a:p>
        </p:txBody>
      </p:sp>
      <p:grpSp>
        <p:nvGrpSpPr>
          <p:cNvPr id="171" name="Google Shape;171;g28a1b775e76_0_56"/>
          <p:cNvGrpSpPr/>
          <p:nvPr/>
        </p:nvGrpSpPr>
        <p:grpSpPr>
          <a:xfrm>
            <a:off x="0" y="6259425"/>
            <a:ext cx="12192000" cy="598456"/>
            <a:chOff x="0" y="6259425"/>
            <a:chExt cx="12192000" cy="598456"/>
          </a:xfrm>
        </p:grpSpPr>
        <p:sp>
          <p:nvSpPr>
            <p:cNvPr id="172" name="Google Shape;172;g28a1b775e76_0_56"/>
            <p:cNvSpPr/>
            <p:nvPr/>
          </p:nvSpPr>
          <p:spPr>
            <a:xfrm flipH="1">
              <a:off x="0" y="6812281"/>
              <a:ext cx="12192000" cy="45600"/>
            </a:xfrm>
            <a:prstGeom prst="rect">
              <a:avLst/>
            </a:prstGeom>
            <a:gradFill>
              <a:gsLst>
                <a:gs pos="0">
                  <a:srgbClr val="C00000"/>
                </a:gs>
                <a:gs pos="48000">
                  <a:srgbClr val="EE302E"/>
                </a:gs>
                <a:gs pos="56000">
                  <a:srgbClr val="06ACE3"/>
                </a:gs>
                <a:gs pos="100000">
                  <a:srgbClr val="102C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Text&#10;&#10;Description automatically generated with medium confidence" id="173" name="Google Shape;173;g28a1b775e76_0_56"/>
            <p:cNvPicPr preferRelativeResize="0"/>
            <p:nvPr/>
          </p:nvPicPr>
          <p:blipFill rotWithShape="1">
            <a:blip r:embed="rId3">
              <a:alphaModFix/>
            </a:blip>
            <a:srcRect b="0" l="0" r="0" t="0"/>
            <a:stretch/>
          </p:blipFill>
          <p:spPr>
            <a:xfrm>
              <a:off x="10016182" y="6259425"/>
              <a:ext cx="2106143" cy="55285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0x0101001801DB4CC80D8E42938BDAE12A47F33F</vt:lpwstr>
  </property>
</Properties>
</file>