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8" r:id="rId2"/>
    <p:sldId id="444" r:id="rId3"/>
    <p:sldId id="259" r:id="rId4"/>
    <p:sldId id="449" r:id="rId5"/>
    <p:sldId id="446" r:id="rId6"/>
    <p:sldId id="448" r:id="rId7"/>
    <p:sldId id="450" r:id="rId8"/>
    <p:sldId id="447" r:id="rId9"/>
    <p:sldId id="451" r:id="rId10"/>
    <p:sldId id="454" r:id="rId11"/>
    <p:sldId id="455" r:id="rId12"/>
    <p:sldId id="45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</p:embeddedFont>
    <p:embeddedFont>
      <p:font typeface="Libre Baskerville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 Pierce" initials="MP" lastIdx="4" clrIdx="0">
    <p:extLst>
      <p:ext uri="{19B8F6BF-5375-455C-9EA6-DF929625EA0E}">
        <p15:presenceInfo xmlns:p15="http://schemas.microsoft.com/office/powerpoint/2012/main" userId="Meg Pier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6A0A6-D775-4400-9017-7DF859E550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92BD0-F5FC-4655-963D-07859565D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2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612fcbe71d4091159942be60/t/6385173b6db1a64d4fbc8bf2/1669666619374/Policy+and+Communications+Fellowship+-+Spring+2023.docx+%282%2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1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7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break each of these down in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e.G</a:t>
            </a:r>
            <a:r>
              <a:rPr lang="en-US" dirty="0"/>
              <a:t> must have – experience using social media. Preferred – additional language skills.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Unpaid internships overwhelmingly benefit white, wealthy students who can afford to spend time at an internship for free, therefore perpetuating cycles of inequity.</a:t>
            </a:r>
            <a:br>
              <a:rPr lang="en-US" sz="1200" b="0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200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2BD0-F5FC-4655-963D-07859565D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joinhandshak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hyperlink" Target="https://static1.squarespace.com/static/612fcbe71d4091159942be60/t/6385173b6db1a64d4fbc8bf2/1669666619374/Policy+and+Communications+Fellowship+-+Spring+2023.docx+%282%2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EF552D8-8126-4801-9C5C-F9F023531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43" y="1738884"/>
            <a:ext cx="13106400" cy="2490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24BCE-4094-D3EE-2761-360FCC66B209}"/>
              </a:ext>
            </a:extLst>
          </p:cNvPr>
          <p:cNvSpPr txBox="1"/>
          <p:nvPr/>
        </p:nvSpPr>
        <p:spPr>
          <a:xfrm>
            <a:off x="2578657" y="4381500"/>
            <a:ext cx="1310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League Capacity Building:</a:t>
            </a:r>
          </a:p>
          <a:p>
            <a:pPr algn="ctr"/>
            <a:r>
              <a:rPr lang="en-US" sz="6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an Internship Program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Presented by Meg Pierce, Executive Director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January 24,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AA51549-BB0C-D790-5969-25E6F993AD81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8F7C49-16DC-3B82-0EA1-6F0B8D4D1CAC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698A045-DEF4-0DDF-A8F6-F12C2292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685008D9-2B84-8771-D088-8DE2106C3365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375B25C1-3EDF-F12E-92D7-75A3662B547E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3B642157-BC87-93EF-055E-792DF13AA018}"/>
              </a:ext>
            </a:extLst>
          </p:cNvPr>
          <p:cNvGrpSpPr/>
          <p:nvPr/>
        </p:nvGrpSpPr>
        <p:grpSpPr>
          <a:xfrm>
            <a:off x="894300" y="1028700"/>
            <a:ext cx="15564900" cy="1846659"/>
            <a:chOff x="0" y="0"/>
            <a:chExt cx="18111601" cy="2462213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4BC68611-9581-563F-6F5E-2B98722624F7}"/>
                </a:ext>
              </a:extLst>
            </p:cNvPr>
            <p:cNvSpPr txBox="1"/>
            <p:nvPr/>
          </p:nvSpPr>
          <p:spPr>
            <a:xfrm>
              <a:off x="0" y="0"/>
              <a:ext cx="18111601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How to Share Your Internship Description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B713579-46E1-2D4E-0631-8D476FDA2BD3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16" name="Picture 8">
            <a:extLst>
              <a:ext uri="{FF2B5EF4-FFF2-40B4-BE49-F238E27FC236}">
                <a16:creationId xmlns:a16="http://schemas.microsoft.com/office/drawing/2014/main" id="{A0929EB2-2683-509F-75EF-EA3AC6EC5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A3A769-2E89-0CCA-07C6-05A6BB5CA058}"/>
              </a:ext>
            </a:extLst>
          </p:cNvPr>
          <p:cNvSpPr txBox="1"/>
          <p:nvPr/>
        </p:nvSpPr>
        <p:spPr>
          <a:xfrm>
            <a:off x="861642" y="2746909"/>
            <a:ext cx="75203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website – VERY important!</a:t>
            </a:r>
            <a:b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b="0" i="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University/ h</a:t>
            </a:r>
            <a: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igh school educators in your League network</a:t>
            </a:r>
            <a:b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media</a:t>
            </a:r>
            <a:b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b="0" i="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Handshake</a:t>
            </a: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job posting platform</a:t>
            </a:r>
          </a:p>
        </p:txBody>
      </p:sp>
      <p:pic>
        <p:nvPicPr>
          <p:cNvPr id="1026" name="Picture 2" descr="Students | Handshake">
            <a:extLst>
              <a:ext uri="{FF2B5EF4-FFF2-40B4-BE49-F238E27FC236}">
                <a16:creationId xmlns:a16="http://schemas.microsoft.com/office/drawing/2014/main" id="{8E24B1D2-5052-12E7-C6AC-FE81B28F7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1346" r="-95" b="12315"/>
          <a:stretch/>
        </p:blipFill>
        <p:spPr bwMode="auto">
          <a:xfrm>
            <a:off x="8915400" y="2346565"/>
            <a:ext cx="8989738" cy="51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AA51549-BB0C-D790-5969-25E6F993AD81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8F7C49-16DC-3B82-0EA1-6F0B8D4D1CAC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698A045-DEF4-0DDF-A8F6-F12C2292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685008D9-2B84-8771-D088-8DE2106C3365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375B25C1-3EDF-F12E-92D7-75A3662B547E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3B642157-BC87-93EF-055E-792DF13AA018}"/>
              </a:ext>
            </a:extLst>
          </p:cNvPr>
          <p:cNvGrpSpPr/>
          <p:nvPr/>
        </p:nvGrpSpPr>
        <p:grpSpPr>
          <a:xfrm>
            <a:off x="894300" y="1028700"/>
            <a:ext cx="15564900" cy="1527415"/>
            <a:chOff x="0" y="0"/>
            <a:chExt cx="18111601" cy="2036554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4BC68611-9581-563F-6F5E-2B98722624F7}"/>
                </a:ext>
              </a:extLst>
            </p:cNvPr>
            <p:cNvSpPr txBox="1"/>
            <p:nvPr/>
          </p:nvSpPr>
          <p:spPr>
            <a:xfrm>
              <a:off x="0" y="0"/>
              <a:ext cx="181116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Spotlight on Sam! 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B713579-46E1-2D4E-0631-8D476FDA2BD3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894DA7-43F8-5907-DA81-B8F8527C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12" y="2137015"/>
            <a:ext cx="10506075" cy="71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0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AA51549-BB0C-D790-5969-25E6F993AD81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8F7C49-16DC-3B82-0EA1-6F0B8D4D1CAC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698A045-DEF4-0DDF-A8F6-F12C2292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685008D9-2B84-8771-D088-8DE2106C3365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375B25C1-3EDF-F12E-92D7-75A3662B547E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3B642157-BC87-93EF-055E-792DF13AA018}"/>
              </a:ext>
            </a:extLst>
          </p:cNvPr>
          <p:cNvGrpSpPr/>
          <p:nvPr/>
        </p:nvGrpSpPr>
        <p:grpSpPr>
          <a:xfrm>
            <a:off x="894300" y="1028700"/>
            <a:ext cx="15564900" cy="1527415"/>
            <a:chOff x="0" y="0"/>
            <a:chExt cx="18111601" cy="2036554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4BC68611-9581-563F-6F5E-2B98722624F7}"/>
                </a:ext>
              </a:extLst>
            </p:cNvPr>
            <p:cNvSpPr txBox="1"/>
            <p:nvPr/>
          </p:nvSpPr>
          <p:spPr>
            <a:xfrm>
              <a:off x="0" y="0"/>
              <a:ext cx="181116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Questions / Discussion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B713579-46E1-2D4E-0631-8D476FDA2BD3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16" name="Picture 15" descr="A person holding a sign&#10;&#10;Description automatically generated">
            <a:extLst>
              <a:ext uri="{FF2B5EF4-FFF2-40B4-BE49-F238E27FC236}">
                <a16:creationId xmlns:a16="http://schemas.microsoft.com/office/drawing/2014/main" id="{584182A2-EC85-AE72-4289-F6E2D3926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10720"/>
          <a:stretch/>
        </p:blipFill>
        <p:spPr>
          <a:xfrm>
            <a:off x="5027943" y="2346565"/>
            <a:ext cx="8229600" cy="66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523CE3B-E583-FEBF-84D5-B72B1D68B959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BA7F942-41A6-DCD7-C330-ACE378F1C0D9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0F69B78F-1CE6-EDDC-8ACF-E4B1FBD12BCE}"/>
              </a:ext>
            </a:extLst>
          </p:cNvPr>
          <p:cNvGrpSpPr/>
          <p:nvPr/>
        </p:nvGrpSpPr>
        <p:grpSpPr>
          <a:xfrm>
            <a:off x="894300" y="1028700"/>
            <a:ext cx="11720298" cy="1527415"/>
            <a:chOff x="0" y="0"/>
            <a:chExt cx="15627065" cy="2036554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C09B4043-77B0-541A-FEFD-0B402B2A5BB2}"/>
                </a:ext>
              </a:extLst>
            </p:cNvPr>
            <p:cNvSpPr txBox="1"/>
            <p:nvPr/>
          </p:nvSpPr>
          <p:spPr>
            <a:xfrm>
              <a:off x="0" y="0"/>
              <a:ext cx="1562706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Benefits of Internship Programs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3A2C936-9E82-8451-BB69-2E53F70D5F1F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8E703F-D336-79D7-6D9B-42C7AB9E292D}"/>
              </a:ext>
            </a:extLst>
          </p:cNvPr>
          <p:cNvSpPr txBox="1"/>
          <p:nvPr/>
        </p:nvSpPr>
        <p:spPr>
          <a:xfrm>
            <a:off x="879060" y="2256631"/>
            <a:ext cx="7472704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US" sz="35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ttract younger and more diverse </a:t>
            </a: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members and new talent  </a:t>
            </a:r>
            <a:b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 greater equity within your League by welcoming new ideas and experiences </a:t>
            </a:r>
            <a:b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Additional capacity for your League to take on new projects</a:t>
            </a:r>
            <a:b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Offers students or recent graduates the chance to gain professional experience 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76279F5-EB9B-060F-BBF5-ABD1F6117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45" y="2465869"/>
            <a:ext cx="7149855" cy="5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E9C7D-90E1-F808-B94B-68880B4FCB56}"/>
              </a:ext>
            </a:extLst>
          </p:cNvPr>
          <p:cNvGrpSpPr/>
          <p:nvPr/>
        </p:nvGrpSpPr>
        <p:grpSpPr>
          <a:xfrm>
            <a:off x="894300" y="1028700"/>
            <a:ext cx="11720298" cy="1527415"/>
            <a:chOff x="0" y="0"/>
            <a:chExt cx="15627065" cy="20365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1B8683-DE35-8929-7AB9-3419E028A907}"/>
                </a:ext>
              </a:extLst>
            </p:cNvPr>
            <p:cNvSpPr txBox="1"/>
            <p:nvPr/>
          </p:nvSpPr>
          <p:spPr>
            <a:xfrm>
              <a:off x="0" y="0"/>
              <a:ext cx="1562706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Steps for a Successful Program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AC91D075-CF96-697F-BA85-21CF3BEEF0B4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2E03D0-DC24-A3B3-C927-0B67275BCF4C}"/>
              </a:ext>
            </a:extLst>
          </p:cNvPr>
          <p:cNvSpPr txBox="1"/>
          <p:nvPr/>
        </p:nvSpPr>
        <p:spPr>
          <a:xfrm>
            <a:off x="584554" y="2156082"/>
            <a:ext cx="155649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Decide the areas in which your League could use support</a:t>
            </a:r>
            <a:br>
              <a:rPr lang="en-US" sz="33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3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Decide what capacity (time and resources) your League has to supervise an intern. </a:t>
            </a:r>
            <a:br>
              <a:rPr lang="en-US" sz="33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300" b="0" i="0" dirty="0">
              <a:solidFill>
                <a:srgbClr val="00206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 a realistic timeframe (e.g. semester/election cycle) and goals for the internship</a:t>
            </a:r>
            <a:br>
              <a:rPr lang="en-US" sz="33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3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an internship description using a DEI lens; share your internship description widely</a:t>
            </a:r>
            <a:br>
              <a:rPr lang="en-US" sz="33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3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a fair and transparent hiring process </a:t>
            </a:r>
            <a:br>
              <a:rPr lang="en-US" sz="33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3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rgbClr val="00206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 a feedback / review 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1D65610-915F-05CF-886C-91D318DDE8F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435F698-CE04-46EE-C211-362FCFECC304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C457F5A4-4DD1-BB5D-F1A3-83CFCF7F8229}"/>
              </a:ext>
            </a:extLst>
          </p:cNvPr>
          <p:cNvGrpSpPr/>
          <p:nvPr/>
        </p:nvGrpSpPr>
        <p:grpSpPr>
          <a:xfrm>
            <a:off x="894300" y="1028700"/>
            <a:ext cx="14650500" cy="1527415"/>
            <a:chOff x="0" y="0"/>
            <a:chExt cx="19534001" cy="2036554"/>
          </a:xfrm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AC3024FA-4F03-CFF6-E17F-C6E143883259}"/>
                </a:ext>
              </a:extLst>
            </p:cNvPr>
            <p:cNvSpPr txBox="1"/>
            <p:nvPr/>
          </p:nvSpPr>
          <p:spPr>
            <a:xfrm>
              <a:off x="0" y="0"/>
              <a:ext cx="195340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Define Support Needed / Capacity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00FFF83-43A4-F599-E651-7F47708E22A8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8B2D740-927E-6BF5-AF50-C790DB846DB4}"/>
              </a:ext>
            </a:extLst>
          </p:cNvPr>
          <p:cNvSpPr txBox="1"/>
          <p:nvPr/>
        </p:nvSpPr>
        <p:spPr>
          <a:xfrm>
            <a:off x="584554" y="2556115"/>
            <a:ext cx="89404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Decide the areas in which your League could use support:</a:t>
            </a:r>
            <a:b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Development/Operations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Membership/Equity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Policy/Communications </a:t>
            </a:r>
            <a:b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Decide who should supervise: Interns should have at least one direct leader to report to. Many students, especially high school students, will require guidance. </a:t>
            </a:r>
            <a:b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15" descr="A picture containing text, person, sign, posing&#10;&#10;Description automatically generated">
            <a:extLst>
              <a:ext uri="{FF2B5EF4-FFF2-40B4-BE49-F238E27FC236}">
                <a16:creationId xmlns:a16="http://schemas.microsoft.com/office/drawing/2014/main" id="{284B2165-9842-EA24-60A9-7221BEBAF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0"/>
          <a:stretch/>
        </p:blipFill>
        <p:spPr>
          <a:xfrm>
            <a:off x="10896600" y="2774275"/>
            <a:ext cx="6937487" cy="61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F03828F6-8CF5-15F2-4E34-51C3260E2684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63CBAAF5-6373-A624-FE88-82852D4B386B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81A9637A-AE6C-FDF0-7914-EC1BDB292AB2}"/>
              </a:ext>
            </a:extLst>
          </p:cNvPr>
          <p:cNvGrpSpPr/>
          <p:nvPr/>
        </p:nvGrpSpPr>
        <p:grpSpPr>
          <a:xfrm>
            <a:off x="894300" y="1028700"/>
            <a:ext cx="14650500" cy="1527415"/>
            <a:chOff x="0" y="0"/>
            <a:chExt cx="19534001" cy="2036554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66A63526-3C2D-838F-8B81-C7A6411445B0}"/>
                </a:ext>
              </a:extLst>
            </p:cNvPr>
            <p:cNvSpPr txBox="1"/>
            <p:nvPr/>
          </p:nvSpPr>
          <p:spPr>
            <a:xfrm>
              <a:off x="0" y="0"/>
              <a:ext cx="195340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Timeline and Goals for Internship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228E2F8-F3CB-3C91-66B0-68EDE3D32D92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17" name="Picture 8">
            <a:extLst>
              <a:ext uri="{FF2B5EF4-FFF2-40B4-BE49-F238E27FC236}">
                <a16:creationId xmlns:a16="http://schemas.microsoft.com/office/drawing/2014/main" id="{37BF6304-4C7C-1804-EE65-F2A93681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1F99F1-CD01-B233-2C9F-F7CE01461F58}"/>
              </a:ext>
            </a:extLst>
          </p:cNvPr>
          <p:cNvSpPr txBox="1"/>
          <p:nvPr/>
        </p:nvSpPr>
        <p:spPr>
          <a:xfrm>
            <a:off x="584554" y="2178530"/>
            <a:ext cx="1556490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 a realistic timeframe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Hiring should begin 1-2 months before the start date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 of semester / summer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 cycle</a:t>
            </a:r>
          </a:p>
          <a:p>
            <a:pPr lvl="1"/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 goals for the internship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 Vote411 data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set # of community events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a white paper / policy research report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Establish/manage social media accounts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newsletters, fundraiser appeals </a:t>
            </a:r>
          </a:p>
          <a:p>
            <a:pPr lvl="1"/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2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9748CB87-BEFF-8FBE-FABF-6815502E2EA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04BA694-3450-2D56-1AF3-E1852091CF5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4E212E95-564D-CC59-39B6-6CCAA28A0FB0}"/>
              </a:ext>
            </a:extLst>
          </p:cNvPr>
          <p:cNvGrpSpPr/>
          <p:nvPr/>
        </p:nvGrpSpPr>
        <p:grpSpPr>
          <a:xfrm>
            <a:off x="894300" y="1028700"/>
            <a:ext cx="13583700" cy="1527415"/>
            <a:chOff x="0" y="0"/>
            <a:chExt cx="18111601" cy="2036554"/>
          </a:xfrm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5609B18C-AF78-D517-3EAA-9767ED31728E}"/>
                </a:ext>
              </a:extLst>
            </p:cNvPr>
            <p:cNvSpPr txBox="1"/>
            <p:nvPr/>
          </p:nvSpPr>
          <p:spPr>
            <a:xfrm>
              <a:off x="0" y="0"/>
              <a:ext cx="181116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Developing an Internship Description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F7204FC-E03D-14C5-324F-43C7CB423ABB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id="{61F59097-A3ED-EB6F-AE5E-C7B2CC8A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535332-52DB-1D3D-FC9D-4FF9D639915F}"/>
              </a:ext>
            </a:extLst>
          </p:cNvPr>
          <p:cNvSpPr txBox="1"/>
          <p:nvPr/>
        </p:nvSpPr>
        <p:spPr>
          <a:xfrm>
            <a:off x="867086" y="1952030"/>
            <a:ext cx="155649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Internship description should:</a:t>
            </a:r>
          </a:p>
          <a:p>
            <a:endParaRPr lang="en-US" sz="35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Introduce the League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 DEI/nonpartisan policies 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the position with specific examples of activities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qualifications desired 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Define “must have” experience versus “preferred but not required” experience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 application submission requirements and a firm deadline to apply.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 if the position is paid, and how much.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3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AA51549-BB0C-D790-5969-25E6F993AD81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8F7C49-16DC-3B82-0EA1-6F0B8D4D1CAC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4AE73BE1-856C-ABDF-09EC-DA38C074F0EC}"/>
              </a:ext>
            </a:extLst>
          </p:cNvPr>
          <p:cNvGrpSpPr/>
          <p:nvPr/>
        </p:nvGrpSpPr>
        <p:grpSpPr>
          <a:xfrm>
            <a:off x="894300" y="1028700"/>
            <a:ext cx="13583700" cy="1527415"/>
            <a:chOff x="0" y="0"/>
            <a:chExt cx="18111601" cy="2036554"/>
          </a:xfrm>
        </p:grpSpPr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0C7D37A5-70E9-EF22-A4BD-B99D30154218}"/>
                </a:ext>
              </a:extLst>
            </p:cNvPr>
            <p:cNvSpPr txBox="1"/>
            <p:nvPr/>
          </p:nvSpPr>
          <p:spPr>
            <a:xfrm>
              <a:off x="0" y="0"/>
              <a:ext cx="181116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Sample Internship Description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266B934-B8AC-9E0B-D578-4627885C1740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id="{4698A045-DEF4-0DDF-A8F6-F12C2292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B1C024-F77A-A275-15DC-59308D37EA56}"/>
              </a:ext>
            </a:extLst>
          </p:cNvPr>
          <p:cNvSpPr txBox="1"/>
          <p:nvPr/>
        </p:nvSpPr>
        <p:spPr>
          <a:xfrm>
            <a:off x="584554" y="2156082"/>
            <a:ext cx="15564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 link </a:t>
            </a: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here</a:t>
            </a: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A42FA8EA-2AE1-40D5-5229-50BA226D8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34" y="2903246"/>
            <a:ext cx="9252732" cy="61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3C62F0D-B74F-A570-F5F1-EFACEF04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DAA51549-BB0C-D790-5969-25E6F993AD81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8F7C49-16DC-3B82-0EA1-6F0B8D4D1CAC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698A045-DEF4-0DDF-A8F6-F12C2292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F129EEBB-0426-0D86-A22A-7504665BB9E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7DD7F868-52FA-1D80-96BC-BD64F9CE2245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DC4EEBBE-4C25-39EB-FAA5-C168325BF560}"/>
              </a:ext>
            </a:extLst>
          </p:cNvPr>
          <p:cNvGrpSpPr/>
          <p:nvPr/>
        </p:nvGrpSpPr>
        <p:grpSpPr>
          <a:xfrm>
            <a:off x="894300" y="1028700"/>
            <a:ext cx="13583700" cy="1527415"/>
            <a:chOff x="0" y="0"/>
            <a:chExt cx="18111601" cy="2036554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A9A8B389-5418-4049-E6EE-91496136027E}"/>
                </a:ext>
              </a:extLst>
            </p:cNvPr>
            <p:cNvSpPr txBox="1"/>
            <p:nvPr/>
          </p:nvSpPr>
          <p:spPr>
            <a:xfrm>
              <a:off x="0" y="0"/>
              <a:ext cx="181116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Develop a Transparent Hiring Process</a:t>
              </a: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282063E6-34A3-5393-66CB-FEBA15300ADE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pic>
        <p:nvPicPr>
          <p:cNvPr id="20" name="Picture 8">
            <a:extLst>
              <a:ext uri="{FF2B5EF4-FFF2-40B4-BE49-F238E27FC236}">
                <a16:creationId xmlns:a16="http://schemas.microsoft.com/office/drawing/2014/main" id="{B2C25752-80FB-F076-6B4B-F198B138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501" y="8247810"/>
            <a:ext cx="1499799" cy="10104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249694-8023-DF8F-6C04-57F3322FC436}"/>
              </a:ext>
            </a:extLst>
          </p:cNvPr>
          <p:cNvSpPr txBox="1"/>
          <p:nvPr/>
        </p:nvSpPr>
        <p:spPr>
          <a:xfrm>
            <a:off x="584554" y="2156082"/>
            <a:ext cx="155649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 up Zoom or phone interviews – offer realistic times for a student schedule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Offer disability accommodations for interviewees; e.g. closed captioning on Zoom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candidate their preferred pronouns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Evaluate candidate based on experience, interest, and strength of application, not by how their level of education, current school, or physical presentation.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 interview to 30 minutes – maintain professionalism over familiarity: this is a job!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 intern how the experience will benefit their career or future plans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Leave time for questions from your candidate </a:t>
            </a:r>
            <a:b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00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LWVPA can provide sample interview questions if needed!</a:t>
            </a:r>
          </a:p>
        </p:txBody>
      </p:sp>
    </p:spTree>
    <p:extLst>
      <p:ext uri="{BB962C8B-B14F-4D97-AF65-F5344CB8AC3E}">
        <p14:creationId xmlns:p14="http://schemas.microsoft.com/office/powerpoint/2010/main" val="193206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3" name="AutoShape 3"/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D7DBC84-58F2-F1F6-57B5-039299953B82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CF64DFE-F583-CA0D-2744-AA3D604F132D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DAA51549-BB0C-D790-5969-25E6F993AD81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8F7C49-16DC-3B82-0EA1-6F0B8D4D1CAC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576F8A7C-C3C1-55A6-9C7F-2DFBBBB11A6A}"/>
              </a:ext>
            </a:extLst>
          </p:cNvPr>
          <p:cNvSpPr/>
          <p:nvPr/>
        </p:nvSpPr>
        <p:spPr>
          <a:xfrm>
            <a:off x="380349" y="403412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7FB7956-5C96-83DD-FF3B-214B5A8D587B}"/>
              </a:ext>
            </a:extLst>
          </p:cNvPr>
          <p:cNvSpPr/>
          <p:nvPr/>
        </p:nvSpPr>
        <p:spPr>
          <a:xfrm>
            <a:off x="382862" y="9817333"/>
            <a:ext cx="17524789" cy="66255"/>
          </a:xfrm>
          <a:prstGeom prst="rect">
            <a:avLst/>
          </a:prstGeom>
          <a:solidFill>
            <a:srgbClr val="005596"/>
          </a:solidFill>
        </p:spPr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B499722A-B609-4D2A-537A-880536FACA6D}"/>
              </a:ext>
            </a:extLst>
          </p:cNvPr>
          <p:cNvGrpSpPr/>
          <p:nvPr/>
        </p:nvGrpSpPr>
        <p:grpSpPr>
          <a:xfrm>
            <a:off x="894300" y="1028700"/>
            <a:ext cx="13583700" cy="1527415"/>
            <a:chOff x="0" y="0"/>
            <a:chExt cx="18111601" cy="2036554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DF35F868-517F-22F7-299C-5C79CEE86169}"/>
                </a:ext>
              </a:extLst>
            </p:cNvPr>
            <p:cNvSpPr txBox="1"/>
            <p:nvPr/>
          </p:nvSpPr>
          <p:spPr>
            <a:xfrm>
              <a:off x="0" y="0"/>
              <a:ext cx="18111601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b="1" dirty="0">
                  <a:solidFill>
                    <a:srgbClr val="005596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What About Payment?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DDCEC782-1EEC-E144-0B8F-53905A014AB5}"/>
                </a:ext>
              </a:extLst>
            </p:cNvPr>
            <p:cNvSpPr txBox="1"/>
            <p:nvPr/>
          </p:nvSpPr>
          <p:spPr>
            <a:xfrm>
              <a:off x="0" y="1477754"/>
              <a:ext cx="9963606" cy="55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420" dirty="0">
                <a:solidFill>
                  <a:srgbClr val="005596"/>
                </a:solidFill>
                <a:latin typeface="Libre Baskerville Itali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40A96A2-6159-E57F-BDC1-C3D9DCFA7179}"/>
              </a:ext>
            </a:extLst>
          </p:cNvPr>
          <p:cNvSpPr txBox="1"/>
          <p:nvPr/>
        </p:nvSpPr>
        <p:spPr>
          <a:xfrm>
            <a:off x="584554" y="2511063"/>
            <a:ext cx="894044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According to the Fair Labor Standards Act, nonprofit and government agencies are not required to pay interns. </a:t>
            </a:r>
            <a:b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b="0" i="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LWVPA does not recommend this as an issue of equity. </a:t>
            </a:r>
            <a:b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b="0" i="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Option: Internships for credit </a:t>
            </a:r>
            <a:b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35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b="0" i="0" dirty="0">
                <a:solidFill>
                  <a:schemeClr val="tx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Stipend</a:t>
            </a:r>
            <a:r>
              <a:rPr lang="en-US" sz="3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LWVPA, LWVUS grants an option for internship programs. </a:t>
            </a:r>
            <a:endParaRPr lang="en-US" sz="3500" b="0" i="0" dirty="0">
              <a:solidFill>
                <a:schemeClr val="tx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" name="Picture 22" descr="A picture containing person, outdoor, people&#10;&#10;Description automatically generated">
            <a:extLst>
              <a:ext uri="{FF2B5EF4-FFF2-40B4-BE49-F238E27FC236}">
                <a16:creationId xmlns:a16="http://schemas.microsoft.com/office/drawing/2014/main" id="{A2E4B91E-54C9-D94E-B497-AEBD67744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220296"/>
            <a:ext cx="5390114" cy="80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5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622</Words>
  <Application>Microsoft Office PowerPoint</Application>
  <PresentationFormat>Custom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Libre Baskerville Italics</vt:lpstr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Slides</dc:title>
  <dc:creator>Meghan Pierce</dc:creator>
  <cp:lastModifiedBy>Meg Pierce</cp:lastModifiedBy>
  <cp:revision>69</cp:revision>
  <dcterms:created xsi:type="dcterms:W3CDTF">2006-08-16T00:00:00Z</dcterms:created>
  <dcterms:modified xsi:type="dcterms:W3CDTF">2023-01-24T22:25:42Z</dcterms:modified>
  <dc:identifier>DAEeOZm9cqk</dc:identifier>
</cp:coreProperties>
</file>