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79" r:id="rId10"/>
    <p:sldId id="265" r:id="rId11"/>
    <p:sldId id="264" r:id="rId12"/>
    <p:sldId id="266" r:id="rId13"/>
    <p:sldId id="267" r:id="rId14"/>
    <p:sldId id="268" r:id="rId15"/>
    <p:sldId id="269" r:id="rId16"/>
    <p:sldId id="283" r:id="rId17"/>
    <p:sldId id="270" r:id="rId18"/>
    <p:sldId id="28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7"/>
  </p:normalViewPr>
  <p:slideViewPr>
    <p:cSldViewPr snapToGrid="0">
      <p:cViewPr varScale="1">
        <p:scale>
          <a:sx n="103" d="100"/>
          <a:sy n="103" d="100"/>
        </p:scale>
        <p:origin x="36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054F1-90A1-2448-9383-914D2808325E}" type="datetimeFigureOut">
              <a:rPr lang="en-US" smtClean="0"/>
              <a:t>10/9/23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07F4A-2CAD-B14F-B00B-FAA0F4208965}" type="slidenum">
              <a:rPr lang="en-US" smtClean="0"/>
              <a:t>‹#›</a:t>
            </a:fld>
            <a:endParaRPr lang="en-US"/>
          </a:p>
        </p:txBody>
      </p:sp>
    </p:spTree>
    <p:extLst>
      <p:ext uri="{BB962C8B-B14F-4D97-AF65-F5344CB8AC3E}">
        <p14:creationId xmlns:p14="http://schemas.microsoft.com/office/powerpoint/2010/main" val="377850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York Times Podcasts in Nov 2021, alerted the public across the nation to the intensity of the culture wars across the country using the CB school district as an example.  CB is a real flashpoint for the culture wars currently raging in our nation.  Let’s take a look back to explore the evolution of this crisis in PA.</a:t>
            </a:r>
          </a:p>
        </p:txBody>
      </p:sp>
      <p:sp>
        <p:nvSpPr>
          <p:cNvPr id="4" name="Slide Number Placeholder 3"/>
          <p:cNvSpPr>
            <a:spLocks noGrp="1"/>
          </p:cNvSpPr>
          <p:nvPr>
            <p:ph type="sldNum" sz="quarter" idx="5"/>
          </p:nvPr>
        </p:nvSpPr>
        <p:spPr/>
        <p:txBody>
          <a:bodyPr/>
          <a:lstStyle/>
          <a:p>
            <a:fld id="{F4B07F4A-2CAD-B14F-B00B-FAA0F4208965}" type="slidenum">
              <a:rPr lang="en-US" smtClean="0"/>
              <a:t>2</a:t>
            </a:fld>
            <a:endParaRPr lang="en-US"/>
          </a:p>
        </p:txBody>
      </p:sp>
    </p:spTree>
    <p:extLst>
      <p:ext uri="{BB962C8B-B14F-4D97-AF65-F5344CB8AC3E}">
        <p14:creationId xmlns:p14="http://schemas.microsoft.com/office/powerpoint/2010/main" val="105785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07F4A-2CAD-B14F-B00B-FAA0F4208965}" type="slidenum">
              <a:rPr lang="en-US" smtClean="0"/>
              <a:t>3</a:t>
            </a:fld>
            <a:endParaRPr lang="en-US"/>
          </a:p>
        </p:txBody>
      </p:sp>
    </p:spTree>
    <p:extLst>
      <p:ext uri="{BB962C8B-B14F-4D97-AF65-F5344CB8AC3E}">
        <p14:creationId xmlns:p14="http://schemas.microsoft.com/office/powerpoint/2010/main" val="174208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new school board directors, spoke at a previous school board meeting and said” Right now as we speak, there are demonic adults recruiting, brainwashing, and participating in unconscionable behaviors with children and every one of you knows it”</a:t>
            </a:r>
          </a:p>
        </p:txBody>
      </p:sp>
      <p:sp>
        <p:nvSpPr>
          <p:cNvPr id="4" name="Slide Number Placeholder 3"/>
          <p:cNvSpPr>
            <a:spLocks noGrp="1"/>
          </p:cNvSpPr>
          <p:nvPr>
            <p:ph type="sldNum" sz="quarter" idx="5"/>
          </p:nvPr>
        </p:nvSpPr>
        <p:spPr/>
        <p:txBody>
          <a:bodyPr/>
          <a:lstStyle/>
          <a:p>
            <a:fld id="{F4B07F4A-2CAD-B14F-B00B-FAA0F4208965}" type="slidenum">
              <a:rPr lang="en-US" smtClean="0"/>
              <a:t>6</a:t>
            </a:fld>
            <a:endParaRPr lang="en-US"/>
          </a:p>
        </p:txBody>
      </p:sp>
    </p:spTree>
    <p:extLst>
      <p:ext uri="{BB962C8B-B14F-4D97-AF65-F5344CB8AC3E}">
        <p14:creationId xmlns:p14="http://schemas.microsoft.com/office/powerpoint/2010/main" val="344004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are fearful and unsure of what is allowed to be discussed and displayed in the classroom.  Staff morale is at an all time low and teachers begin to resign and retire early.</a:t>
            </a:r>
          </a:p>
        </p:txBody>
      </p:sp>
      <p:sp>
        <p:nvSpPr>
          <p:cNvPr id="4" name="Slide Number Placeholder 3"/>
          <p:cNvSpPr>
            <a:spLocks noGrp="1"/>
          </p:cNvSpPr>
          <p:nvPr>
            <p:ph type="sldNum" sz="quarter" idx="5"/>
          </p:nvPr>
        </p:nvSpPr>
        <p:spPr/>
        <p:txBody>
          <a:bodyPr/>
          <a:lstStyle/>
          <a:p>
            <a:fld id="{F4B07F4A-2CAD-B14F-B00B-FAA0F4208965}" type="slidenum">
              <a:rPr lang="en-US" smtClean="0"/>
              <a:t>13</a:t>
            </a:fld>
            <a:endParaRPr lang="en-US"/>
          </a:p>
        </p:txBody>
      </p:sp>
    </p:spTree>
    <p:extLst>
      <p:ext uri="{BB962C8B-B14F-4D97-AF65-F5344CB8AC3E}">
        <p14:creationId xmlns:p14="http://schemas.microsoft.com/office/powerpoint/2010/main" val="177964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321 requires “neutrality in the classroom”.  There is no explanation of how this is to be applied and enforced.  This quote is a powerful example of how censorship can adversely effect learning.</a:t>
            </a:r>
          </a:p>
        </p:txBody>
      </p:sp>
      <p:sp>
        <p:nvSpPr>
          <p:cNvPr id="4" name="Slide Number Placeholder 3"/>
          <p:cNvSpPr>
            <a:spLocks noGrp="1"/>
          </p:cNvSpPr>
          <p:nvPr>
            <p:ph type="sldNum" sz="quarter" idx="5"/>
          </p:nvPr>
        </p:nvSpPr>
        <p:spPr/>
        <p:txBody>
          <a:bodyPr/>
          <a:lstStyle/>
          <a:p>
            <a:fld id="{F4B07F4A-2CAD-B14F-B00B-FAA0F4208965}" type="slidenum">
              <a:rPr lang="en-US" smtClean="0"/>
              <a:t>17</a:t>
            </a:fld>
            <a:endParaRPr lang="en-US"/>
          </a:p>
        </p:txBody>
      </p:sp>
    </p:spTree>
    <p:extLst>
      <p:ext uri="{BB962C8B-B14F-4D97-AF65-F5344CB8AC3E}">
        <p14:creationId xmlns:p14="http://schemas.microsoft.com/office/powerpoint/2010/main" val="86537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the Office of Education investigation’s findings have not yet been presented.</a:t>
            </a:r>
          </a:p>
        </p:txBody>
      </p:sp>
      <p:sp>
        <p:nvSpPr>
          <p:cNvPr id="4" name="Slide Number Placeholder 3"/>
          <p:cNvSpPr>
            <a:spLocks noGrp="1"/>
          </p:cNvSpPr>
          <p:nvPr>
            <p:ph type="sldNum" sz="quarter" idx="5"/>
          </p:nvPr>
        </p:nvSpPr>
        <p:spPr/>
        <p:txBody>
          <a:bodyPr/>
          <a:lstStyle/>
          <a:p>
            <a:fld id="{F4B07F4A-2CAD-B14F-B00B-FAA0F4208965}" type="slidenum">
              <a:rPr lang="en-US" smtClean="0"/>
              <a:t>19</a:t>
            </a:fld>
            <a:endParaRPr lang="en-US"/>
          </a:p>
        </p:txBody>
      </p:sp>
    </p:spTree>
    <p:extLst>
      <p:ext uri="{BB962C8B-B14F-4D97-AF65-F5344CB8AC3E}">
        <p14:creationId xmlns:p14="http://schemas.microsoft.com/office/powerpoint/2010/main" val="73459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07F4A-2CAD-B14F-B00B-FAA0F4208965}" type="slidenum">
              <a:rPr lang="en-US" smtClean="0"/>
              <a:t>22</a:t>
            </a:fld>
            <a:endParaRPr lang="en-US"/>
          </a:p>
        </p:txBody>
      </p:sp>
    </p:spTree>
    <p:extLst>
      <p:ext uri="{BB962C8B-B14F-4D97-AF65-F5344CB8AC3E}">
        <p14:creationId xmlns:p14="http://schemas.microsoft.com/office/powerpoint/2010/main" val="188384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EED9-A917-76AE-E050-9B6A8697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76E781-228A-BB5A-B54F-78E96BEA1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7015B-70E2-966A-2423-248C3728D441}"/>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5" name="Footer Placeholder 4">
            <a:extLst>
              <a:ext uri="{FF2B5EF4-FFF2-40B4-BE49-F238E27FC236}">
                <a16:creationId xmlns:a16="http://schemas.microsoft.com/office/drawing/2014/main" id="{94F18DDE-3386-BE40-A7E5-4E57E66D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0654A-7E2A-26A4-9995-86C7C94B9C8E}"/>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256044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DE23-0871-F7DC-C7E4-9A8F2B7FC6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CF65D1-E030-77DE-B932-5211D44FD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5282F-161D-A700-9313-E879F81BEDDD}"/>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5" name="Footer Placeholder 4">
            <a:extLst>
              <a:ext uri="{FF2B5EF4-FFF2-40B4-BE49-F238E27FC236}">
                <a16:creationId xmlns:a16="http://schemas.microsoft.com/office/drawing/2014/main" id="{C4194B93-2BA0-23B8-2506-A8A23F35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11BBF-8FF9-1A18-D9B0-0AC7C2A97A7A}"/>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248046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3363C-3181-383E-FA89-7452AE227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542F24-E4E5-A988-30A6-857D6E9907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78B88-E559-7526-59B7-5EE963FEA01A}"/>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5" name="Footer Placeholder 4">
            <a:extLst>
              <a:ext uri="{FF2B5EF4-FFF2-40B4-BE49-F238E27FC236}">
                <a16:creationId xmlns:a16="http://schemas.microsoft.com/office/drawing/2014/main" id="{EE5CA587-631C-85CB-4BBE-DAE762AC2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9F9F9-9099-8F56-CE55-8455B4221968}"/>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373882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0429-A679-967E-06F5-52FBE243C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77D44-C805-8A06-92B5-AD2C8BC546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71A11-E24C-EE49-C215-E09F41424F3F}"/>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5" name="Footer Placeholder 4">
            <a:extLst>
              <a:ext uri="{FF2B5EF4-FFF2-40B4-BE49-F238E27FC236}">
                <a16:creationId xmlns:a16="http://schemas.microsoft.com/office/drawing/2014/main" id="{293C4C6F-0C4D-1AC8-7919-0278B1FA6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1074E-F93C-E18E-05EC-286A7B9CB687}"/>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146517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713E-3DE9-385B-B452-A0E58834C3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8813D-5502-C125-F689-BFEA1D437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193FC-8CDD-8527-0BED-FAC3D02A14A0}"/>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5" name="Footer Placeholder 4">
            <a:extLst>
              <a:ext uri="{FF2B5EF4-FFF2-40B4-BE49-F238E27FC236}">
                <a16:creationId xmlns:a16="http://schemas.microsoft.com/office/drawing/2014/main" id="{9B414345-D395-CCFC-3E9E-E24485DB9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1E2C0-B1EF-1BCE-8B34-ACCCE3913D63}"/>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301974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B303-1C5B-625B-F22F-42BC158D1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7055FD-6564-9CDE-71D0-195C8797DA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8AAC3-1362-22DD-E7A2-5B76E655AE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6472A1-F23C-3285-04AD-BD30ACDFB5BE}"/>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6" name="Footer Placeholder 5">
            <a:extLst>
              <a:ext uri="{FF2B5EF4-FFF2-40B4-BE49-F238E27FC236}">
                <a16:creationId xmlns:a16="http://schemas.microsoft.com/office/drawing/2014/main" id="{2AB85231-8A3E-2BC7-CC81-C4DD65F54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6E5B6-AD75-60C7-696C-D89FCE865463}"/>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62232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891F-D156-D723-B667-BAC05233F3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431D6-17C8-0D93-4C14-C6CD69550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CE2F1-6256-E57D-25A6-97E10F7469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4BD54-58D3-C406-FC38-80B5C7F7C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AAD28B-BD88-F49C-8615-919B124CD8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78D235-C03A-8D2B-4E5A-7A2B9DC84720}"/>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8" name="Footer Placeholder 7">
            <a:extLst>
              <a:ext uri="{FF2B5EF4-FFF2-40B4-BE49-F238E27FC236}">
                <a16:creationId xmlns:a16="http://schemas.microsoft.com/office/drawing/2014/main" id="{7CE0FB95-81B8-649A-7237-0275E1009D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C981A-B1E9-1E41-908B-B637C20C62EF}"/>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397096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B1D2-FBD0-B479-CD2A-B7EFB53C7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6EA39-E754-C200-F192-D112F48C8FDC}"/>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4" name="Footer Placeholder 3">
            <a:extLst>
              <a:ext uri="{FF2B5EF4-FFF2-40B4-BE49-F238E27FC236}">
                <a16:creationId xmlns:a16="http://schemas.microsoft.com/office/drawing/2014/main" id="{AC6D48C7-53C3-F62E-A406-34C0EA83A8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B38C72-1598-ADB5-B39C-00D33D205939}"/>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64880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ADADB-5B1F-EE4E-EFF3-8269188BF4D3}"/>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3" name="Footer Placeholder 2">
            <a:extLst>
              <a:ext uri="{FF2B5EF4-FFF2-40B4-BE49-F238E27FC236}">
                <a16:creationId xmlns:a16="http://schemas.microsoft.com/office/drawing/2014/main" id="{E08BC263-8FD7-A634-AC42-55F5917670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135F2A-8CB0-5D23-25DE-080759478CE8}"/>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426211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1405-D7F3-9381-16C8-A53AC13D6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43910D-E06B-5828-260B-189C912E0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15FE7D-63DC-47B0-DB1C-CB623F80D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AEE78-2C13-69E2-903C-89E21142E79E}"/>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6" name="Footer Placeholder 5">
            <a:extLst>
              <a:ext uri="{FF2B5EF4-FFF2-40B4-BE49-F238E27FC236}">
                <a16:creationId xmlns:a16="http://schemas.microsoft.com/office/drawing/2014/main" id="{A6DF7553-B904-EA37-4ED4-6371AD0D3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B1BAA-EA45-3A81-518A-C479B790F4F7}"/>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353180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D771-2285-BFC0-1F8A-5F7EF3EF8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5EB926-592B-0945-C0E0-BC3913228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55F4BF-CD85-A045-4137-D4673D1C4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75FE0-E504-A4AA-B07C-99E2F45DB3E1}"/>
              </a:ext>
            </a:extLst>
          </p:cNvPr>
          <p:cNvSpPr>
            <a:spLocks noGrp="1"/>
          </p:cNvSpPr>
          <p:nvPr>
            <p:ph type="dt" sz="half" idx="10"/>
          </p:nvPr>
        </p:nvSpPr>
        <p:spPr/>
        <p:txBody>
          <a:bodyPr/>
          <a:lstStyle/>
          <a:p>
            <a:fld id="{0E5BFD7A-9A10-D245-97BC-CA43B3EE35CD}" type="datetimeFigureOut">
              <a:rPr lang="en-US" smtClean="0"/>
              <a:t>10/9/23</a:t>
            </a:fld>
            <a:endParaRPr lang="en-US"/>
          </a:p>
        </p:txBody>
      </p:sp>
      <p:sp>
        <p:nvSpPr>
          <p:cNvPr id="6" name="Footer Placeholder 5">
            <a:extLst>
              <a:ext uri="{FF2B5EF4-FFF2-40B4-BE49-F238E27FC236}">
                <a16:creationId xmlns:a16="http://schemas.microsoft.com/office/drawing/2014/main" id="{FF6A5839-E5B5-63C5-1C80-71DD7E97F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56E94-1779-D374-CC84-F17D150DE173}"/>
              </a:ext>
            </a:extLst>
          </p:cNvPr>
          <p:cNvSpPr>
            <a:spLocks noGrp="1"/>
          </p:cNvSpPr>
          <p:nvPr>
            <p:ph type="sldNum" sz="quarter" idx="12"/>
          </p:nvPr>
        </p:nvSpPr>
        <p:spPr/>
        <p:txBody>
          <a:bodyPr/>
          <a:lstStyle/>
          <a:p>
            <a:fld id="{A73A55EE-1A99-144D-9A1A-B06474EE26AB}" type="slidenum">
              <a:rPr lang="en-US" smtClean="0"/>
              <a:t>‹#›</a:t>
            </a:fld>
            <a:endParaRPr lang="en-US"/>
          </a:p>
        </p:txBody>
      </p:sp>
    </p:spTree>
    <p:extLst>
      <p:ext uri="{BB962C8B-B14F-4D97-AF65-F5344CB8AC3E}">
        <p14:creationId xmlns:p14="http://schemas.microsoft.com/office/powerpoint/2010/main" val="98867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7B457-9377-336B-D4BE-F487E0527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DA00E8-B240-5129-AE71-DD3ABD6CE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497D2-B791-76BC-E983-4F6AA4041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BFD7A-9A10-D245-97BC-CA43B3EE35CD}" type="datetimeFigureOut">
              <a:rPr lang="en-US" smtClean="0"/>
              <a:t>10/9/23</a:t>
            </a:fld>
            <a:endParaRPr lang="en-US"/>
          </a:p>
        </p:txBody>
      </p:sp>
      <p:sp>
        <p:nvSpPr>
          <p:cNvPr id="5" name="Footer Placeholder 4">
            <a:extLst>
              <a:ext uri="{FF2B5EF4-FFF2-40B4-BE49-F238E27FC236}">
                <a16:creationId xmlns:a16="http://schemas.microsoft.com/office/drawing/2014/main" id="{9951414D-9288-793A-8C2B-23102E686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A98CE4-F38B-7F49-851A-8C394CEE7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A55EE-1A99-144D-9A1A-B06474EE26AB}" type="slidenum">
              <a:rPr lang="en-US" smtClean="0"/>
              <a:t>‹#›</a:t>
            </a:fld>
            <a:endParaRPr lang="en-US"/>
          </a:p>
        </p:txBody>
      </p:sp>
    </p:spTree>
    <p:extLst>
      <p:ext uri="{BB962C8B-B14F-4D97-AF65-F5344CB8AC3E}">
        <p14:creationId xmlns:p14="http://schemas.microsoft.com/office/powerpoint/2010/main" val="475325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90D340-00D2-81F5-A94A-826DDA99A74F}"/>
              </a:ext>
            </a:extLst>
          </p:cNvPr>
          <p:cNvSpPr>
            <a:spLocks noGrp="1"/>
          </p:cNvSpPr>
          <p:nvPr>
            <p:ph type="ctrTitle"/>
          </p:nvPr>
        </p:nvSpPr>
        <p:spPr>
          <a:xfrm>
            <a:off x="4038600" y="1939159"/>
            <a:ext cx="7644627" cy="2751086"/>
          </a:xfrm>
        </p:spPr>
        <p:txBody>
          <a:bodyPr>
            <a:normAutofit/>
          </a:bodyPr>
          <a:lstStyle/>
          <a:p>
            <a:pPr algn="r"/>
            <a:r>
              <a:rPr lang="en-US"/>
              <a:t>Central Bucks School Board</a:t>
            </a:r>
          </a:p>
        </p:txBody>
      </p:sp>
      <p:sp>
        <p:nvSpPr>
          <p:cNvPr id="3" name="Subtitle 2">
            <a:extLst>
              <a:ext uri="{FF2B5EF4-FFF2-40B4-BE49-F238E27FC236}">
                <a16:creationId xmlns:a16="http://schemas.microsoft.com/office/drawing/2014/main" id="{2CFE4785-49B0-66E1-4856-9AE50D416AC1}"/>
              </a:ext>
            </a:extLst>
          </p:cNvPr>
          <p:cNvSpPr>
            <a:spLocks noGrp="1"/>
          </p:cNvSpPr>
          <p:nvPr>
            <p:ph type="subTitle" idx="1"/>
          </p:nvPr>
        </p:nvSpPr>
        <p:spPr>
          <a:xfrm>
            <a:off x="4038600" y="4782320"/>
            <a:ext cx="7644627" cy="1517139"/>
          </a:xfrm>
        </p:spPr>
        <p:txBody>
          <a:bodyPr>
            <a:normAutofit/>
          </a:bodyPr>
          <a:lstStyle/>
          <a:p>
            <a:r>
              <a:rPr lang="en-US"/>
              <a:t>A </a:t>
            </a:r>
            <a:r>
              <a:rPr lang="en-US" dirty="0"/>
              <a:t>TIMELINE   2021-2023</a:t>
            </a:r>
          </a:p>
          <a:p>
            <a:r>
              <a:rPr lang="en-US" dirty="0"/>
              <a:t>Amy </a:t>
            </a:r>
            <a:r>
              <a:rPr lang="en-US" dirty="0" err="1"/>
              <a:t>McGahran</a:t>
            </a:r>
            <a:endParaRPr lang="en-US" dirty="0"/>
          </a:p>
          <a:p>
            <a:endParaRPr lang="en-US" dirty="0"/>
          </a:p>
        </p:txBody>
      </p:sp>
    </p:spTree>
    <p:extLst>
      <p:ext uri="{BB962C8B-B14F-4D97-AF65-F5344CB8AC3E}">
        <p14:creationId xmlns:p14="http://schemas.microsoft.com/office/powerpoint/2010/main" val="100959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83644-962F-FC37-BE4C-8AA42BEF1582}"/>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July 26, 2022</a:t>
            </a:r>
            <a:endParaRPr lang="en-US" dirty="0">
              <a:solidFill>
                <a:srgbClr val="FFFFFF"/>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1647A9-5973-54C3-09B4-462766875449}"/>
              </a:ext>
            </a:extLst>
          </p:cNvPr>
          <p:cNvSpPr>
            <a:spLocks noGrp="1"/>
          </p:cNvSpPr>
          <p:nvPr>
            <p:ph idx="1"/>
          </p:nvPr>
        </p:nvSpPr>
        <p:spPr>
          <a:xfrm>
            <a:off x="4447308" y="591344"/>
            <a:ext cx="6906491" cy="5585619"/>
          </a:xfrm>
        </p:spPr>
        <p:txBody>
          <a:bodyPr anchor="ctr">
            <a:normAutofit/>
          </a:bodyPr>
          <a:lstStyle/>
          <a:p>
            <a:r>
              <a:rPr lang="en-US" dirty="0">
                <a:ea typeface="+mn-lt"/>
                <a:cs typeface="+mn-lt"/>
              </a:rPr>
              <a:t>The vote is 6 to 3. The decision on what books to have available to children is no longer the decision of trained librarians, but the School Board.  </a:t>
            </a:r>
            <a:endParaRPr lang="en-US" dirty="0"/>
          </a:p>
        </p:txBody>
      </p:sp>
    </p:spTree>
    <p:extLst>
      <p:ext uri="{BB962C8B-B14F-4D97-AF65-F5344CB8AC3E}">
        <p14:creationId xmlns:p14="http://schemas.microsoft.com/office/powerpoint/2010/main" val="404480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6D2F9-6545-4AF6-77D7-C62B6E0395CD}"/>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July 26, 2022</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3E818A-3DA0-DCB1-C3B9-6C00A058765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ea typeface="+mn-lt"/>
                <a:cs typeface="+mn-lt"/>
              </a:rPr>
              <a:t>Due to the backlash from the book ban, the superintendent recommends, and the board votes 6 to 3 to retain public relations firm, Divine and Partners at a cost of $15,000 a month.  After 6 month the PR firm resigns.</a:t>
            </a:r>
            <a:endParaRPr lang="en-US"/>
          </a:p>
        </p:txBody>
      </p:sp>
    </p:spTree>
    <p:extLst>
      <p:ext uri="{BB962C8B-B14F-4D97-AF65-F5344CB8AC3E}">
        <p14:creationId xmlns:p14="http://schemas.microsoft.com/office/powerpoint/2010/main" val="94490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4FDA9-C358-D3E1-EE06-378F33341B7D}"/>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October </a:t>
            </a:r>
            <a:endParaRPr lang="en-US">
              <a:solidFill>
                <a:srgbClr val="FFFFFF"/>
              </a:solidFill>
            </a:endParaRPr>
          </a:p>
          <a:p>
            <a:r>
              <a:rPr lang="en-US">
                <a:cs typeface="Calibri Light"/>
              </a:rPr>
              <a:t>2022</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AFFE79-C7D5-312E-4BDE-0888B37B08B4}"/>
              </a:ext>
            </a:extLst>
          </p:cNvPr>
          <p:cNvSpPr>
            <a:spLocks noGrp="1"/>
          </p:cNvSpPr>
          <p:nvPr>
            <p:ph idx="1"/>
          </p:nvPr>
        </p:nvSpPr>
        <p:spPr>
          <a:xfrm>
            <a:off x="4447308" y="591344"/>
            <a:ext cx="6906491" cy="5585619"/>
          </a:xfrm>
        </p:spPr>
        <p:txBody>
          <a:bodyPr anchor="ctr">
            <a:normAutofit/>
          </a:bodyPr>
          <a:lstStyle/>
          <a:p>
            <a:r>
              <a:rPr lang="en-US" dirty="0">
                <a:cs typeface="Calibri"/>
              </a:rPr>
              <a:t>The US Department of Education announces it will investigate Central Bucks School District, following an ACLU complaint alleging "hostile" environment for LGBTQ </a:t>
            </a:r>
            <a:r>
              <a:rPr lang="en-US" dirty="0" err="1">
                <a:cs typeface="Calibri"/>
              </a:rPr>
              <a:t>stufents</a:t>
            </a:r>
            <a:r>
              <a:rPr lang="en-US" dirty="0">
                <a:cs typeface="Calibri"/>
              </a:rPr>
              <a:t>.</a:t>
            </a:r>
            <a:endParaRPr lang="en-US" dirty="0"/>
          </a:p>
        </p:txBody>
      </p:sp>
    </p:spTree>
    <p:extLst>
      <p:ext uri="{BB962C8B-B14F-4D97-AF65-F5344CB8AC3E}">
        <p14:creationId xmlns:p14="http://schemas.microsoft.com/office/powerpoint/2010/main" val="102404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6AC05-E775-2413-93B1-0F6E7A6ABC53}"/>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October 11, 2022</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85AC03-C66C-A7C9-D1C2-4A8ECC6B2E0D}"/>
              </a:ext>
            </a:extLst>
          </p:cNvPr>
          <p:cNvSpPr>
            <a:spLocks noGrp="1"/>
          </p:cNvSpPr>
          <p:nvPr>
            <p:ph idx="1"/>
          </p:nvPr>
        </p:nvSpPr>
        <p:spPr>
          <a:xfrm>
            <a:off x="4447308" y="3429000"/>
            <a:ext cx="6906491" cy="2747963"/>
          </a:xfrm>
        </p:spPr>
        <p:txBody>
          <a:bodyPr vert="horz" lIns="91440" tIns="45720" rIns="91440" bIns="45720" rtlCol="0" anchor="ctr">
            <a:normAutofit/>
          </a:bodyPr>
          <a:lstStyle/>
          <a:p>
            <a:r>
              <a:rPr lang="en-US" dirty="0">
                <a:ea typeface="+mn-lt"/>
                <a:cs typeface="+mn-lt"/>
              </a:rPr>
              <a:t>Draft Policy 321 is introduced to replace current policy 321.  The revised policy will codify pride flag removal and prohibit classroom discussion of anything considered sociopolitical, </a:t>
            </a:r>
            <a:endParaRPr lang="en-US" dirty="0"/>
          </a:p>
        </p:txBody>
      </p:sp>
      <p:pic>
        <p:nvPicPr>
          <p:cNvPr id="4" name="Content Placeholder 4" descr="A group of people holding rainbow flags&#10;&#10;Description automatically generated">
            <a:extLst>
              <a:ext uri="{FF2B5EF4-FFF2-40B4-BE49-F238E27FC236}">
                <a16:creationId xmlns:a16="http://schemas.microsoft.com/office/drawing/2014/main" id="{64F14E4F-E9AA-76A3-572D-FACFA0080EF2}"/>
              </a:ext>
            </a:extLst>
          </p:cNvPr>
          <p:cNvPicPr>
            <a:picLocks noChangeAspect="1"/>
          </p:cNvPicPr>
          <p:nvPr/>
        </p:nvPicPr>
        <p:blipFill>
          <a:blip r:embed="rId3"/>
          <a:stretch>
            <a:fillRect/>
          </a:stretch>
        </p:blipFill>
        <p:spPr>
          <a:xfrm>
            <a:off x="5291555" y="156707"/>
            <a:ext cx="4902312" cy="3272293"/>
          </a:xfrm>
          <a:prstGeom prst="rect">
            <a:avLst/>
          </a:prstGeom>
        </p:spPr>
      </p:pic>
    </p:spTree>
    <p:extLst>
      <p:ext uri="{BB962C8B-B14F-4D97-AF65-F5344CB8AC3E}">
        <p14:creationId xmlns:p14="http://schemas.microsoft.com/office/powerpoint/2010/main" val="50494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EFD70-FBD3-B8FF-4FB9-8C0846095E5C}"/>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November 15, 2022</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F44DF7-47ED-971B-3F8F-99E9F78A4095}"/>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ea typeface="+mn-lt"/>
                <a:cs typeface="+mn-lt"/>
              </a:rPr>
              <a:t>The Central Bucks School Board votes 6-3 to hire former U. S. Attorney William McSwain to represent the district following the ACLU of Pennsylvania’s federal complaint alleging the district has created a “hostile environment” for LGBTQ student.  His fee for service is $940/hour.  Bill McSwain ran for Governor of Pa in the 2022 primary, during which he posted a photo of a West Chester Area School District Gay-Straight alliance club sign on Facebook and wrote, “This ends when I’m governor.”  </a:t>
            </a:r>
            <a:endParaRPr lang="en-US"/>
          </a:p>
        </p:txBody>
      </p:sp>
    </p:spTree>
    <p:extLst>
      <p:ext uri="{BB962C8B-B14F-4D97-AF65-F5344CB8AC3E}">
        <p14:creationId xmlns:p14="http://schemas.microsoft.com/office/powerpoint/2010/main" val="186562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B5B60-0408-F9D4-F797-9438DE65C528}"/>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January 10, 2023</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41B7DE-1C2E-B651-C33A-400FF508239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rPr>
              <a:t>After 90 minutes of public comment, policy 321 passes with a 6 –3 vote.</a:t>
            </a:r>
            <a:endParaRPr lang="en-US"/>
          </a:p>
        </p:txBody>
      </p:sp>
    </p:spTree>
    <p:extLst>
      <p:ext uri="{BB962C8B-B14F-4D97-AF65-F5344CB8AC3E}">
        <p14:creationId xmlns:p14="http://schemas.microsoft.com/office/powerpoint/2010/main" val="23957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holding signs&#10;&#10;Description automatically generated">
            <a:extLst>
              <a:ext uri="{FF2B5EF4-FFF2-40B4-BE49-F238E27FC236}">
                <a16:creationId xmlns:a16="http://schemas.microsoft.com/office/drawing/2014/main" id="{D5D1368C-FCF0-68D7-B69C-45B8AE0CACCD}"/>
              </a:ext>
            </a:extLst>
          </p:cNvPr>
          <p:cNvPicPr>
            <a:picLocks noGrp="1" noChangeAspect="1"/>
          </p:cNvPicPr>
          <p:nvPr>
            <p:ph idx="1"/>
          </p:nvPr>
        </p:nvPicPr>
        <p:blipFill rotWithShape="1">
          <a:blip r:embed="rId2"/>
          <a:srcRect t="17107"/>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Tree>
    <p:extLst>
      <p:ext uri="{BB962C8B-B14F-4D97-AF65-F5344CB8AC3E}">
        <p14:creationId xmlns:p14="http://schemas.microsoft.com/office/powerpoint/2010/main" val="43764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CA1B5-3033-7403-C0B2-99CAB0775655}"/>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January 27, 2023</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14CB5C-9963-3C79-DB85-678273D26BD8}"/>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200" dirty="0">
                <a:ea typeface="+mn-lt"/>
                <a:cs typeface="+mn-lt"/>
              </a:rPr>
              <a:t>The forced removal of Elli </a:t>
            </a:r>
            <a:r>
              <a:rPr lang="en-US" sz="2200" dirty="0" err="1">
                <a:ea typeface="+mn-lt"/>
                <a:cs typeface="+mn-lt"/>
              </a:rPr>
              <a:t>Weisel</a:t>
            </a:r>
            <a:r>
              <a:rPr lang="en-US" sz="2200" dirty="0">
                <a:ea typeface="+mn-lt"/>
                <a:cs typeface="+mn-lt"/>
              </a:rPr>
              <a:t> quote at a high school library causes public outcry and receives national media attention.  The quote is said to go against the new policy 321.  Administration allows the return of the quote at school library but shortly after the school librarian retires early.’</a:t>
            </a:r>
          </a:p>
        </p:txBody>
      </p:sp>
    </p:spTree>
    <p:extLst>
      <p:ext uri="{BB962C8B-B14F-4D97-AF65-F5344CB8AC3E}">
        <p14:creationId xmlns:p14="http://schemas.microsoft.com/office/powerpoint/2010/main" val="336112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D396B13-A10E-4A7C-A096-8CAE0B98B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oor with pictures on it&#10;&#10;Description automatically generated">
            <a:extLst>
              <a:ext uri="{FF2B5EF4-FFF2-40B4-BE49-F238E27FC236}">
                <a16:creationId xmlns:a16="http://schemas.microsoft.com/office/drawing/2014/main" id="{FE0FFD98-5583-EFDA-40AE-9781038B89E3}"/>
              </a:ext>
            </a:extLst>
          </p:cNvPr>
          <p:cNvPicPr>
            <a:picLocks noGrp="1" noChangeAspect="1"/>
          </p:cNvPicPr>
          <p:nvPr>
            <p:ph idx="1"/>
          </p:nvPr>
        </p:nvPicPr>
        <p:blipFill rotWithShape="1">
          <a:blip r:embed="rId2"/>
          <a:srcRect l="6910" r="6910"/>
          <a:stretch/>
        </p:blipFill>
        <p:spPr>
          <a:xfrm>
            <a:off x="4821287" y="348856"/>
            <a:ext cx="7047273" cy="6160289"/>
          </a:xfrm>
          <a:custGeom>
            <a:avLst/>
            <a:gdLst/>
            <a:ahLst/>
            <a:cxnLst/>
            <a:rect l="l" t="t" r="r" b="b"/>
            <a:pathLst>
              <a:path w="7047273" h="6160289">
                <a:moveTo>
                  <a:pt x="0" y="0"/>
                </a:moveTo>
                <a:lnTo>
                  <a:pt x="7047273" y="0"/>
                </a:lnTo>
                <a:lnTo>
                  <a:pt x="7047273" y="2807326"/>
                </a:lnTo>
                <a:lnTo>
                  <a:pt x="3603828" y="6155120"/>
                </a:lnTo>
                <a:lnTo>
                  <a:pt x="7047273" y="6155120"/>
                </a:lnTo>
                <a:lnTo>
                  <a:pt x="7047273" y="6160289"/>
                </a:lnTo>
                <a:lnTo>
                  <a:pt x="0" y="6160289"/>
                </a:lnTo>
                <a:close/>
              </a:path>
            </a:pathLst>
          </a:custGeom>
        </p:spPr>
      </p:pic>
      <p:sp>
        <p:nvSpPr>
          <p:cNvPr id="19" name="Right Triangle 18">
            <a:extLst>
              <a:ext uri="{FF2B5EF4-FFF2-40B4-BE49-F238E27FC236}">
                <a16:creationId xmlns:a16="http://schemas.microsoft.com/office/drawing/2014/main" id="{52B7117A-6A3D-4C1E-8D25-852D81E78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4" y="625059"/>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CFC6D-E8F7-1BB1-DD29-F6CF839EC253}"/>
              </a:ext>
            </a:extLst>
          </p:cNvPr>
          <p:cNvSpPr>
            <a:spLocks noGrp="1"/>
          </p:cNvSpPr>
          <p:nvPr>
            <p:ph type="title"/>
          </p:nvPr>
        </p:nvSpPr>
        <p:spPr>
          <a:xfrm>
            <a:off x="965199" y="1383528"/>
            <a:ext cx="3371456" cy="3167510"/>
          </a:xfrm>
        </p:spPr>
        <p:txBody>
          <a:bodyPr vert="horz" lIns="91440" tIns="45720" rIns="91440" bIns="45720" rtlCol="0" anchor="ctr">
            <a:normAutofit/>
          </a:bodyPr>
          <a:lstStyle/>
          <a:p>
            <a:pPr algn="r"/>
            <a:r>
              <a:rPr lang="en-US" sz="2900"/>
              <a:t>We must take sides. Neutrality helps the oppressor, never the victim. Silence encourages the tormentor, never the tormented’</a:t>
            </a:r>
          </a:p>
        </p:txBody>
      </p:sp>
    </p:spTree>
    <p:extLst>
      <p:ext uri="{BB962C8B-B14F-4D97-AF65-F5344CB8AC3E}">
        <p14:creationId xmlns:p14="http://schemas.microsoft.com/office/powerpoint/2010/main" val="387999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EDE7A-81B0-63F2-AD55-7EA2274A8D9F}"/>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April 2023</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BD9765-3ED5-2A65-EF2C-2F0AD6D7B3EA}"/>
              </a:ext>
            </a:extLst>
          </p:cNvPr>
          <p:cNvSpPr>
            <a:spLocks noGrp="1"/>
          </p:cNvSpPr>
          <p:nvPr>
            <p:ph idx="1"/>
          </p:nvPr>
        </p:nvSpPr>
        <p:spPr>
          <a:xfrm>
            <a:off x="4447308" y="2968282"/>
            <a:ext cx="6906491" cy="3889717"/>
          </a:xfrm>
        </p:spPr>
        <p:txBody>
          <a:bodyPr vert="horz" lIns="91440" tIns="45720" rIns="91440" bIns="45720" rtlCol="0" anchor="ctr">
            <a:normAutofit/>
          </a:bodyPr>
          <a:lstStyle/>
          <a:p>
            <a:r>
              <a:rPr lang="en-US" dirty="0">
                <a:ea typeface="+mn-lt"/>
                <a:cs typeface="+mn-lt"/>
              </a:rPr>
              <a:t>The School Board calls special meeting to present finding of the McSwain law firm investigation.  Cost to tax payers 1.4 million.  Findings – A teacher and a Democrat school board member are to blame for the ACLU investigation.  The sham report finds no fault with the school administration and no hostile environment for LGBTQ students. </a:t>
            </a:r>
            <a:endParaRPr lang="en-US" dirty="0"/>
          </a:p>
        </p:txBody>
      </p:sp>
      <p:pic>
        <p:nvPicPr>
          <p:cNvPr id="4" name="Content Placeholder 4" descr="A group of people sitting in a room&#10;&#10;Description automatically generated">
            <a:extLst>
              <a:ext uri="{FF2B5EF4-FFF2-40B4-BE49-F238E27FC236}">
                <a16:creationId xmlns:a16="http://schemas.microsoft.com/office/drawing/2014/main" id="{6870C6C7-8147-30C0-C2D0-B15D3D646CF6}"/>
              </a:ext>
            </a:extLst>
          </p:cNvPr>
          <p:cNvPicPr>
            <a:picLocks noChangeAspect="1"/>
          </p:cNvPicPr>
          <p:nvPr/>
        </p:nvPicPr>
        <p:blipFill rotWithShape="1">
          <a:blip r:embed="rId3"/>
          <a:srcRect r="685" b="1"/>
          <a:stretch/>
        </p:blipFill>
        <p:spPr>
          <a:xfrm>
            <a:off x="5706671" y="108413"/>
            <a:ext cx="4137498" cy="2777307"/>
          </a:xfrm>
          <a:prstGeom prst="rect">
            <a:avLst/>
          </a:prstGeom>
          <a:effectLst/>
        </p:spPr>
      </p:pic>
    </p:spTree>
    <p:extLst>
      <p:ext uri="{BB962C8B-B14F-4D97-AF65-F5344CB8AC3E}">
        <p14:creationId xmlns:p14="http://schemas.microsoft.com/office/powerpoint/2010/main" val="90825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3E225-0DC6-6890-F892-3B38E1CC4E3E}"/>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November 16 &amp; 17, 2021</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548C36-7DD9-AC80-865D-B5EDB2C17FC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New York Times, The Daily Podcast </a:t>
            </a:r>
          </a:p>
          <a:p>
            <a:pPr lvl="1"/>
            <a:r>
              <a:rPr lang="en-US" dirty="0">
                <a:cs typeface="Calibri"/>
              </a:rPr>
              <a:t>SCHOOL BOARD WARS   Parts 1 and 2 </a:t>
            </a:r>
          </a:p>
          <a:p>
            <a:pPr lvl="1"/>
            <a:r>
              <a:rPr lang="en-US" dirty="0">
                <a:cs typeface="Calibri"/>
              </a:rPr>
              <a:t>This two part podcast is entirely focused on the Central Bucks School Board</a:t>
            </a:r>
          </a:p>
          <a:p>
            <a:pPr lvl="1"/>
            <a:r>
              <a:rPr lang="en-US" dirty="0">
                <a:cs typeface="Calibri"/>
              </a:rPr>
              <a:t>"Seemingly overnight, a new battleground has emerged in American politics: school boards.  In these meetings, parents increasingly engage in heated,-sometimes violent-fights over hot button issues.”</a:t>
            </a:r>
          </a:p>
        </p:txBody>
      </p:sp>
    </p:spTree>
    <p:extLst>
      <p:ext uri="{BB962C8B-B14F-4D97-AF65-F5344CB8AC3E}">
        <p14:creationId xmlns:p14="http://schemas.microsoft.com/office/powerpoint/2010/main" val="422600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21CAD-C372-DA8F-614A-318D3E5D5D25}"/>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July 2023</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4EBC7D-E999-DEC6-A1E7-7E812CD680E3}"/>
              </a:ext>
            </a:extLst>
          </p:cNvPr>
          <p:cNvSpPr>
            <a:spLocks noGrp="1"/>
          </p:cNvSpPr>
          <p:nvPr>
            <p:ph idx="1"/>
          </p:nvPr>
        </p:nvSpPr>
        <p:spPr>
          <a:xfrm>
            <a:off x="4447308" y="3183467"/>
            <a:ext cx="6906491" cy="2993496"/>
          </a:xfrm>
        </p:spPr>
        <p:txBody>
          <a:bodyPr vert="horz" lIns="91440" tIns="45720" rIns="91440" bIns="45720" rtlCol="0" anchor="ctr">
            <a:normAutofit/>
          </a:bodyPr>
          <a:lstStyle/>
          <a:p>
            <a:r>
              <a:rPr lang="en-US" dirty="0">
                <a:ea typeface="+mn-lt"/>
                <a:cs typeface="+mn-lt"/>
              </a:rPr>
              <a:t>The Superintend gets a surprise new 5 year contract with 3 years still remaining on current contract. He receives a 40% $90k raise plus increase of benefits.  New contract and raise passes with a 6-3 vote.  There is no discussion of how and who negotiated this contract. </a:t>
            </a:r>
            <a:endParaRPr lang="en-US" dirty="0"/>
          </a:p>
        </p:txBody>
      </p:sp>
      <p:pic>
        <p:nvPicPr>
          <p:cNvPr id="4" name="Content Placeholder 4" descr="A person and person sitting at a podium&#10;&#10;Description automatically generated">
            <a:extLst>
              <a:ext uri="{FF2B5EF4-FFF2-40B4-BE49-F238E27FC236}">
                <a16:creationId xmlns:a16="http://schemas.microsoft.com/office/drawing/2014/main" id="{332A4268-377B-A8F1-D26A-9D03E15E5600}"/>
              </a:ext>
            </a:extLst>
          </p:cNvPr>
          <p:cNvPicPr>
            <a:picLocks noChangeAspect="1"/>
          </p:cNvPicPr>
          <p:nvPr/>
        </p:nvPicPr>
        <p:blipFill rotWithShape="1">
          <a:blip r:embed="rId2"/>
          <a:srcRect t="8831" b="6915"/>
          <a:stretch/>
        </p:blipFill>
        <p:spPr>
          <a:xfrm>
            <a:off x="5411353" y="383635"/>
            <a:ext cx="4978400" cy="2799832"/>
          </a:xfrm>
          <a:prstGeom prst="rect">
            <a:avLst/>
          </a:prstGeom>
        </p:spPr>
      </p:pic>
    </p:spTree>
    <p:extLst>
      <p:ext uri="{BB962C8B-B14F-4D97-AF65-F5344CB8AC3E}">
        <p14:creationId xmlns:p14="http://schemas.microsoft.com/office/powerpoint/2010/main" val="219120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FE598-BA6E-EB60-5C71-028D7A7CCBA9}"/>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August 2023</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50C2AB-3BCD-767F-2FB8-12595C3AEAEB}"/>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Policy 123.3   Which addresses sex based distinctions in athletics is introduced.  This new policy, if passed, will discriminate against transgender students in school sports.  The ACLU has warned the district that this is illegal.</a:t>
            </a:r>
            <a:endParaRPr lang="en-US" dirty="0"/>
          </a:p>
        </p:txBody>
      </p:sp>
    </p:spTree>
    <p:extLst>
      <p:ext uri="{BB962C8B-B14F-4D97-AF65-F5344CB8AC3E}">
        <p14:creationId xmlns:p14="http://schemas.microsoft.com/office/powerpoint/2010/main" val="38891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0079C-CC12-FA4C-4443-F6EB4CFA3EF0}"/>
              </a:ext>
            </a:extLst>
          </p:cNvPr>
          <p:cNvSpPr>
            <a:spLocks noGrp="1"/>
          </p:cNvSpPr>
          <p:nvPr>
            <p:ph type="title"/>
          </p:nvPr>
        </p:nvSpPr>
        <p:spPr>
          <a:xfrm>
            <a:off x="686834" y="1153572"/>
            <a:ext cx="3200400" cy="4461163"/>
          </a:xfrm>
        </p:spPr>
        <p:txBody>
          <a:bodyPr>
            <a:normAutofit/>
          </a:bodyPr>
          <a:lstStyle/>
          <a:p>
            <a:r>
              <a:rPr lang="en-US">
                <a:solidFill>
                  <a:srgbClr val="FFFFFF"/>
                </a:solidFill>
              </a:rPr>
              <a:t>Sept 2023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B0FC03-067E-E148-BBB3-CB97CDDA579A}"/>
              </a:ext>
            </a:extLst>
          </p:cNvPr>
          <p:cNvSpPr>
            <a:spLocks noGrp="1"/>
          </p:cNvSpPr>
          <p:nvPr>
            <p:ph idx="1"/>
          </p:nvPr>
        </p:nvSpPr>
        <p:spPr>
          <a:xfrm>
            <a:off x="4447308" y="591344"/>
            <a:ext cx="6906491" cy="5585619"/>
          </a:xfrm>
        </p:spPr>
        <p:txBody>
          <a:bodyPr anchor="ctr">
            <a:normAutofit/>
          </a:bodyPr>
          <a:lstStyle/>
          <a:p>
            <a:r>
              <a:rPr lang="en-US" dirty="0"/>
              <a:t>As of September 2023, 70 books have been challenged and 2 have been removed based on the new library policy</a:t>
            </a:r>
          </a:p>
          <a:p>
            <a:r>
              <a:rPr lang="en-US" dirty="0"/>
              <a:t>It costs the district $1,000 for each book review.</a:t>
            </a:r>
          </a:p>
        </p:txBody>
      </p:sp>
    </p:spTree>
    <p:extLst>
      <p:ext uri="{BB962C8B-B14F-4D97-AF65-F5344CB8AC3E}">
        <p14:creationId xmlns:p14="http://schemas.microsoft.com/office/powerpoint/2010/main" val="395984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1A63C-1CB1-E7BB-A608-38B7F75CC429}"/>
              </a:ext>
            </a:extLst>
          </p:cNvPr>
          <p:cNvSpPr>
            <a:spLocks noGrp="1"/>
          </p:cNvSpPr>
          <p:nvPr>
            <p:ph type="title"/>
          </p:nvPr>
        </p:nvSpPr>
        <p:spPr>
          <a:xfrm>
            <a:off x="686834" y="1153572"/>
            <a:ext cx="3200400" cy="4461163"/>
          </a:xfrm>
        </p:spPr>
        <p:txBody>
          <a:bodyPr>
            <a:normAutofit/>
          </a:bodyPr>
          <a:lstStyle/>
          <a:p>
            <a:r>
              <a:rPr lang="en-US">
                <a:solidFill>
                  <a:srgbClr val="FFFFFF"/>
                </a:solidFill>
              </a:rPr>
              <a:t>September 12, 2023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AC6C40-31AC-EED4-9FEA-1A44DFC22D5B}"/>
              </a:ext>
            </a:extLst>
          </p:cNvPr>
          <p:cNvSpPr>
            <a:spLocks noGrp="1"/>
          </p:cNvSpPr>
          <p:nvPr>
            <p:ph idx="1"/>
          </p:nvPr>
        </p:nvSpPr>
        <p:spPr>
          <a:xfrm>
            <a:off x="4447308" y="591344"/>
            <a:ext cx="6906491" cy="5585619"/>
          </a:xfrm>
        </p:spPr>
        <p:txBody>
          <a:bodyPr anchor="ctr">
            <a:normAutofit/>
          </a:bodyPr>
          <a:lstStyle/>
          <a:p>
            <a:r>
              <a:rPr lang="en-US" dirty="0"/>
              <a:t>The school board meeting hits a new low with verbal attacks on school board members, school board candidates and a teacher.</a:t>
            </a:r>
          </a:p>
          <a:p>
            <a:endParaRPr lang="en-US" dirty="0"/>
          </a:p>
          <a:p>
            <a:r>
              <a:rPr lang="en-US" dirty="0"/>
              <a:t>This escalates to a brief altercation when a public commenter threatens a school board member.  The meeting is briefly stopped  while police remove  the two men involved.</a:t>
            </a:r>
          </a:p>
        </p:txBody>
      </p:sp>
    </p:spTree>
    <p:extLst>
      <p:ext uri="{BB962C8B-B14F-4D97-AF65-F5344CB8AC3E}">
        <p14:creationId xmlns:p14="http://schemas.microsoft.com/office/powerpoint/2010/main" val="373278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736AC-3ED7-A665-7BC9-F1BADFA1E75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November 7, 2023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2331508-9ECB-8618-96E7-594846BC84AC}"/>
              </a:ext>
            </a:extLst>
          </p:cNvPr>
          <p:cNvSpPr>
            <a:spLocks noGrp="1"/>
          </p:cNvSpPr>
          <p:nvPr>
            <p:ph idx="1"/>
          </p:nvPr>
        </p:nvSpPr>
        <p:spPr>
          <a:xfrm>
            <a:off x="4447308" y="591344"/>
            <a:ext cx="6906491" cy="5585619"/>
          </a:xfrm>
        </p:spPr>
        <p:txBody>
          <a:bodyPr anchor="ctr">
            <a:normAutofit lnSpcReduction="10000"/>
          </a:bodyPr>
          <a:lstStyle/>
          <a:p>
            <a:r>
              <a:rPr lang="en-US" dirty="0"/>
              <a:t>Please vote in your school board elections and encourage your friends and family to do the same.</a:t>
            </a:r>
          </a:p>
          <a:p>
            <a:endParaRPr lang="en-US" dirty="0"/>
          </a:p>
          <a:p>
            <a:r>
              <a:rPr lang="en-US" dirty="0"/>
              <a:t>This is not an isolated instance of this sort of controversy.  School boards across the country are facing similar challenges.  Be informed about your candidates</a:t>
            </a:r>
          </a:p>
          <a:p>
            <a:r>
              <a:rPr lang="en-US" dirty="0"/>
              <a:t>Use Vote411.org to get information on where your candidates stand on the issues</a:t>
            </a:r>
          </a:p>
          <a:p>
            <a:r>
              <a:rPr lang="en-US" dirty="0"/>
              <a:t>If the candidate is unwilling to participate in our nonpartisan survey, you should be concerned.</a:t>
            </a:r>
          </a:p>
        </p:txBody>
      </p:sp>
    </p:spTree>
    <p:extLst>
      <p:ext uri="{BB962C8B-B14F-4D97-AF65-F5344CB8AC3E}">
        <p14:creationId xmlns:p14="http://schemas.microsoft.com/office/powerpoint/2010/main" val="265294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10506-D957-BD96-7392-A434BB2533F0}"/>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2021</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89F41E-F1EA-D287-C1E6-26B21C9AC029}"/>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Paul Martino, a Doylestown resident, venture capitalist and member of the Federalist Society, starts Re-Open PA/Re-Open </a:t>
            </a:r>
            <a:r>
              <a:rPr lang="en-US" dirty="0" err="1">
                <a:cs typeface="Calibri"/>
              </a:rPr>
              <a:t>Bucks.</a:t>
            </a:r>
            <a:r>
              <a:rPr lang="en-US" dirty="0">
                <a:cs typeface="Calibri"/>
              </a:rPr>
              <a:t>  This PAC, in 2021, donated over half a million dollars to fund candidates for school board who opposed Covid health and safety protocols. </a:t>
            </a:r>
            <a:endParaRPr lang="en-US" dirty="0"/>
          </a:p>
        </p:txBody>
      </p:sp>
    </p:spTree>
    <p:extLst>
      <p:ext uri="{BB962C8B-B14F-4D97-AF65-F5344CB8AC3E}">
        <p14:creationId xmlns:p14="http://schemas.microsoft.com/office/powerpoint/2010/main" val="264008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6DF76-5924-D2A1-EB2F-E0AB3D94A5A2}"/>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May 25, 2021</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215B12-6F53-6B49-54C4-0D3038B0743F}"/>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In a surprise vote, just prior to the adjournment of the School Board Meeting,   a motion is made to reorganize School Board leadership positions.</a:t>
            </a:r>
          </a:p>
          <a:p>
            <a:r>
              <a:rPr lang="en-US" dirty="0">
                <a:cs typeface="Calibri"/>
              </a:rPr>
              <a:t>The vote passes 5 – 3 with one abstention.  The new School Board majority is able to set agendas for future meetings</a:t>
            </a:r>
          </a:p>
        </p:txBody>
      </p:sp>
    </p:spTree>
    <p:extLst>
      <p:ext uri="{BB962C8B-B14F-4D97-AF65-F5344CB8AC3E}">
        <p14:creationId xmlns:p14="http://schemas.microsoft.com/office/powerpoint/2010/main" val="28937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5A431-D04D-3B84-BA46-FF7518362F9A}"/>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August 2021</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F65160-BC3E-2702-AF35-2BD10D079861}"/>
              </a:ext>
            </a:extLst>
          </p:cNvPr>
          <p:cNvSpPr>
            <a:spLocks noGrp="1"/>
          </p:cNvSpPr>
          <p:nvPr>
            <p:ph idx="1"/>
          </p:nvPr>
        </p:nvSpPr>
        <p:spPr>
          <a:xfrm>
            <a:off x="4447308" y="319087"/>
            <a:ext cx="6906491" cy="7029979"/>
          </a:xfrm>
        </p:spPr>
        <p:txBody>
          <a:bodyPr vert="horz" lIns="91440" tIns="45720" rIns="91440" bIns="45720" rtlCol="0" anchor="ctr">
            <a:normAutofit/>
          </a:bodyPr>
          <a:lstStyle/>
          <a:p>
            <a:endParaRPr lang="en-US" dirty="0">
              <a:cs typeface="Calibri"/>
            </a:endParaRPr>
          </a:p>
          <a:p>
            <a:endParaRPr lang="en-US" dirty="0">
              <a:cs typeface="Calibri"/>
            </a:endParaRPr>
          </a:p>
          <a:p>
            <a:endParaRPr lang="en-US" dirty="0">
              <a:cs typeface="Calibri"/>
            </a:endParaRPr>
          </a:p>
          <a:p>
            <a:r>
              <a:rPr lang="en-US" dirty="0">
                <a:cs typeface="Calibri"/>
              </a:rPr>
              <a:t>Press conference to support masking in schools turns into shouting match with pro and anti maskers</a:t>
            </a:r>
          </a:p>
          <a:p>
            <a:pPr marL="0" indent="0">
              <a:buNone/>
            </a:pPr>
            <a:r>
              <a:rPr lang="en-US" dirty="0">
                <a:cs typeface="Calibri"/>
              </a:rPr>
              <a:t>August 25, 2021 – Central Bucks School Board votes down, on a 5 –4 vote a mask requirement and tighter COVID-19 mitigation measures.</a:t>
            </a:r>
          </a:p>
        </p:txBody>
      </p:sp>
      <p:pic>
        <p:nvPicPr>
          <p:cNvPr id="5" name="Picture 4" descr="A group of people holding signs&#10;&#10;Description automatically generated">
            <a:extLst>
              <a:ext uri="{FF2B5EF4-FFF2-40B4-BE49-F238E27FC236}">
                <a16:creationId xmlns:a16="http://schemas.microsoft.com/office/drawing/2014/main" id="{84630217-1B16-5A85-FAD9-245213EC0932}"/>
              </a:ext>
            </a:extLst>
          </p:cNvPr>
          <p:cNvPicPr>
            <a:picLocks noChangeAspect="1"/>
          </p:cNvPicPr>
          <p:nvPr/>
        </p:nvPicPr>
        <p:blipFill>
          <a:blip r:embed="rId2"/>
          <a:stretch>
            <a:fillRect/>
          </a:stretch>
        </p:blipFill>
        <p:spPr>
          <a:xfrm>
            <a:off x="5638801" y="471267"/>
            <a:ext cx="3606800" cy="2266849"/>
          </a:xfrm>
          <a:prstGeom prst="rect">
            <a:avLst/>
          </a:prstGeom>
        </p:spPr>
      </p:pic>
    </p:spTree>
    <p:extLst>
      <p:ext uri="{BB962C8B-B14F-4D97-AF65-F5344CB8AC3E}">
        <p14:creationId xmlns:p14="http://schemas.microsoft.com/office/powerpoint/2010/main" val="110148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601F4-657D-04CA-C2E3-766F1D8CAA1C}"/>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November 9, 2021</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2FFD1A-657D-3FD4-19F1-ABA191D49BA9}"/>
              </a:ext>
            </a:extLst>
          </p:cNvPr>
          <p:cNvSpPr>
            <a:spLocks noGrp="1"/>
          </p:cNvSpPr>
          <p:nvPr>
            <p:ph idx="1"/>
          </p:nvPr>
        </p:nvSpPr>
        <p:spPr>
          <a:xfrm>
            <a:off x="4447308" y="591344"/>
            <a:ext cx="6906491" cy="5585619"/>
          </a:xfrm>
        </p:spPr>
        <p:txBody>
          <a:bodyPr anchor="ctr">
            <a:normAutofit/>
          </a:bodyPr>
          <a:lstStyle/>
          <a:p>
            <a:r>
              <a:rPr lang="en-US" dirty="0"/>
              <a:t>Five  School Board Directors are voted into office, three Republicans and two Democrats.</a:t>
            </a:r>
          </a:p>
          <a:p>
            <a:r>
              <a:rPr lang="en-US" dirty="0"/>
              <a:t>One of the candidates wins by less than 80 votes.</a:t>
            </a:r>
          </a:p>
          <a:p>
            <a:r>
              <a:rPr lang="en-US" dirty="0"/>
              <a:t>Two of the elected Board Members are members of Moms 4 Liberty</a:t>
            </a:r>
          </a:p>
        </p:txBody>
      </p:sp>
    </p:spTree>
    <p:extLst>
      <p:ext uri="{BB962C8B-B14F-4D97-AF65-F5344CB8AC3E}">
        <p14:creationId xmlns:p14="http://schemas.microsoft.com/office/powerpoint/2010/main" val="386900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06A9-C117-A456-A9BF-656BBD628B04}"/>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May 6, 2022</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3781EA-1424-52AC-797E-A70FC76866D7}"/>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ea typeface="+mn-lt"/>
                <a:cs typeface="+mn-lt"/>
              </a:rPr>
              <a:t>Teacher Andrew Burgess, who is an advocate for LGBTQ students, is placed on a sudden leave of absence.  Some parents and students believe he is being disciplined for providing contact information for the U.S. Department Office of Civil Rights. </a:t>
            </a:r>
          </a:p>
          <a:p>
            <a:r>
              <a:rPr lang="en-US" dirty="0">
                <a:ea typeface="+mn-lt"/>
                <a:cs typeface="+mn-lt"/>
              </a:rPr>
              <a:t> Mr. Burgess is moved to another school for the 2023 school year.  He is again put on leave in April of 2023.  He has recently filed a suit against the school district.</a:t>
            </a:r>
            <a:endParaRPr lang="en-US" dirty="0"/>
          </a:p>
        </p:txBody>
      </p:sp>
    </p:spTree>
    <p:extLst>
      <p:ext uri="{BB962C8B-B14F-4D97-AF65-F5344CB8AC3E}">
        <p14:creationId xmlns:p14="http://schemas.microsoft.com/office/powerpoint/2010/main" val="157551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4418B-C3BC-1434-DF71-06788428CE20}"/>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June 2022</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F19609-28A4-FF17-8D87-191DD04310A9}"/>
              </a:ext>
            </a:extLst>
          </p:cNvPr>
          <p:cNvSpPr>
            <a:spLocks noGrp="1"/>
          </p:cNvSpPr>
          <p:nvPr>
            <p:ph idx="1"/>
          </p:nvPr>
        </p:nvSpPr>
        <p:spPr>
          <a:xfrm>
            <a:off x="4447308" y="591344"/>
            <a:ext cx="6906491" cy="5585619"/>
          </a:xfrm>
        </p:spPr>
        <p:txBody>
          <a:bodyPr anchor="ctr">
            <a:normAutofit/>
          </a:bodyPr>
          <a:lstStyle/>
          <a:p>
            <a:pPr marL="0" indent="0">
              <a:buNone/>
            </a:pPr>
            <a:r>
              <a:rPr lang="en-US">
                <a:cs typeface="Calibri" panose="020F0502020204030204"/>
              </a:rPr>
              <a:t>Superintendent Abram Lucabaugh orders Pride Flags to be removed from classrooms.  The Superintendent explained the decision by comparing pride flags to political flags, and by noting that pride flags had become divisive. </a:t>
            </a:r>
          </a:p>
        </p:txBody>
      </p:sp>
    </p:spTree>
    <p:extLst>
      <p:ext uri="{BB962C8B-B14F-4D97-AF65-F5344CB8AC3E}">
        <p14:creationId xmlns:p14="http://schemas.microsoft.com/office/powerpoint/2010/main" val="155872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holding signs&#10;&#10;Description automatically generated">
            <a:extLst>
              <a:ext uri="{FF2B5EF4-FFF2-40B4-BE49-F238E27FC236}">
                <a16:creationId xmlns:a16="http://schemas.microsoft.com/office/drawing/2014/main" id="{B7C09DFD-6A4F-4ED6-E0D1-7273B5C8CE71}"/>
              </a:ext>
            </a:extLst>
          </p:cNvPr>
          <p:cNvPicPr>
            <a:picLocks noGrp="1" noChangeAspect="1"/>
          </p:cNvPicPr>
          <p:nvPr>
            <p:ph idx="1"/>
          </p:nvPr>
        </p:nvPicPr>
        <p:blipFill rotWithShape="1">
          <a:blip r:embed="rId2"/>
          <a:srcRect l="187"/>
          <a:stretch/>
        </p:blipFill>
        <p:spPr>
          <a:xfrm>
            <a:off x="621675" y="1215585"/>
            <a:ext cx="6589537" cy="4423261"/>
          </a:xfrm>
          <a:prstGeom prst="rect">
            <a:avLst/>
          </a:prstGeom>
        </p:spPr>
      </p:pic>
      <p:sp>
        <p:nvSpPr>
          <p:cNvPr id="37"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2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86254-F67D-8047-F0D9-5B3A355A48D3}"/>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1800" kern="1200">
                <a:solidFill>
                  <a:schemeClr val="tx1"/>
                </a:solidFill>
                <a:latin typeface="+mj-lt"/>
                <a:ea typeface="+mj-ea"/>
                <a:cs typeface="+mj-cs"/>
              </a:rPr>
              <a:t>After months of pushback from parents, educators, students, librarians, the ACLU Pennsylvania, and the Education Law Center of Philly, the Central Bucks School Board passes the most restrictive library policy in the Commonwealth, library policy 109.2</a:t>
            </a:r>
          </a:p>
        </p:txBody>
      </p:sp>
    </p:spTree>
    <p:extLst>
      <p:ext uri="{BB962C8B-B14F-4D97-AF65-F5344CB8AC3E}">
        <p14:creationId xmlns:p14="http://schemas.microsoft.com/office/powerpoint/2010/main" val="234785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1309</Words>
  <Application>Microsoft Office PowerPoint</Application>
  <PresentationFormat>Widescreen</PresentationFormat>
  <Paragraphs>76</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Central Bucks School Board</vt:lpstr>
      <vt:lpstr>November 16 &amp; 17, 2021</vt:lpstr>
      <vt:lpstr>2021</vt:lpstr>
      <vt:lpstr>May 25, 2021</vt:lpstr>
      <vt:lpstr>August 2021</vt:lpstr>
      <vt:lpstr>November 9, 2021</vt:lpstr>
      <vt:lpstr>May 6, 2022</vt:lpstr>
      <vt:lpstr>June 2022</vt:lpstr>
      <vt:lpstr>After months of pushback from parents, educators, students, librarians, the ACLU Pennsylvania, and the Education Law Center of Philly, the Central Bucks School Board passes the most restrictive library policy in the Commonwealth, library policy 109.2</vt:lpstr>
      <vt:lpstr>July 26, 2022</vt:lpstr>
      <vt:lpstr>July 26, 2022</vt:lpstr>
      <vt:lpstr>October  2022</vt:lpstr>
      <vt:lpstr>October 11, 2022</vt:lpstr>
      <vt:lpstr>November 15, 2022</vt:lpstr>
      <vt:lpstr>January 10, 2023</vt:lpstr>
      <vt:lpstr>PowerPoint Presentation</vt:lpstr>
      <vt:lpstr>January 27, 2023</vt:lpstr>
      <vt:lpstr>We must take sides. Neutrality helps the oppressor, never the victim. Silence encourages the tormentor, never the tormented’</vt:lpstr>
      <vt:lpstr>April 2023</vt:lpstr>
      <vt:lpstr>July 2023</vt:lpstr>
      <vt:lpstr>August 2023</vt:lpstr>
      <vt:lpstr>Sept 2023</vt:lpstr>
      <vt:lpstr>September 12, 2023</vt:lpstr>
      <vt:lpstr>November 7,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Bucks School Board</dc:title>
  <dc:creator>Elizabeth Downing</dc:creator>
  <cp:lastModifiedBy>Elizabeth Downing</cp:lastModifiedBy>
  <cp:revision>2</cp:revision>
  <dcterms:created xsi:type="dcterms:W3CDTF">2023-08-28T19:42:51Z</dcterms:created>
  <dcterms:modified xsi:type="dcterms:W3CDTF">2023-10-09T18:19:35Z</dcterms:modified>
</cp:coreProperties>
</file>