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y="5143500" cx="9144000"/>
  <p:notesSz cx="6858000" cy="9144000"/>
  <p:embeddedFontLst>
    <p:embeddedFont>
      <p:font typeface="Proxima Nova"/>
      <p:regular r:id="rId45"/>
      <p:bold r:id="rId46"/>
      <p:italic r:id="rId47"/>
      <p:boldItalic r:id="rId48"/>
    </p:embeddedFont>
    <p:embeddedFont>
      <p:font typeface="Lato"/>
      <p:regular r:id="rId49"/>
      <p:bold r:id="rId50"/>
      <p:italic r:id="rId51"/>
      <p:boldItalic r:id="rId52"/>
    </p:embeddedFont>
    <p:embeddedFont>
      <p:font typeface="Arial Black"/>
      <p:regular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font" Target="fonts/ProximaNova-bold.fntdata"/><Relationship Id="rId45" Type="http://schemas.openxmlformats.org/officeDocument/2006/relationships/font" Target="fonts/ProximaNova-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roximaNova-boldItalic.fntdata"/><Relationship Id="rId47" Type="http://schemas.openxmlformats.org/officeDocument/2006/relationships/font" Target="fonts/ProximaNova-italic.fntdata"/><Relationship Id="rId49" Type="http://schemas.openxmlformats.org/officeDocument/2006/relationships/font" Target="fonts/Lato-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Lato-italic.fntdata"/><Relationship Id="rId50" Type="http://schemas.openxmlformats.org/officeDocument/2006/relationships/font" Target="fonts/Lato-bold.fntdata"/><Relationship Id="rId53" Type="http://schemas.openxmlformats.org/officeDocument/2006/relationships/font" Target="fonts/ArialBlack-regular.fntdata"/><Relationship Id="rId52" Type="http://schemas.openxmlformats.org/officeDocument/2006/relationships/font" Target="fonts/Lato-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about:blank"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about:blank"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1" name="Google Shape;171;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2100" lvl="0" marL="457200" rtl="0" algn="l">
              <a:lnSpc>
                <a:spcPct val="115000"/>
              </a:lnSpc>
              <a:spcBef>
                <a:spcPts val="0"/>
              </a:spcBef>
              <a:spcAft>
                <a:spcPts val="0"/>
              </a:spcAft>
              <a:buClr>
                <a:schemeClr val="dk1"/>
              </a:buClr>
              <a:buSzPts val="1000"/>
              <a:buChar char="●"/>
            </a:pPr>
            <a:r>
              <a:rPr lang="en-US" sz="1000">
                <a:latin typeface="Arial"/>
                <a:ea typeface="Arial"/>
                <a:cs typeface="Arial"/>
                <a:sym typeface="Arial"/>
              </a:rPr>
              <a:t>My name is [NAME] and I’m [title &amp; affiliation].</a:t>
            </a:r>
            <a:endParaRPr sz="1000">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Char char="●"/>
            </a:pPr>
            <a:r>
              <a:rPr lang="en-US" sz="1000">
                <a:latin typeface="Arial"/>
                <a:ea typeface="Arial"/>
                <a:cs typeface="Arial"/>
                <a:sym typeface="Arial"/>
              </a:rPr>
              <a:t>The League of Women Voters in partnership with the Algorithmic Transparency Institute have assembled a training to help us work to address mis- and disinformation spreading in our community.</a:t>
            </a:r>
            <a:endParaRPr sz="1000">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Char char="●"/>
            </a:pPr>
            <a:r>
              <a:rPr lang="en-US" sz="1000">
                <a:latin typeface="Arial"/>
                <a:ea typeface="Arial"/>
                <a:cs typeface="Arial"/>
                <a:sym typeface="Arial"/>
              </a:rPr>
              <a:t>I attended a training session to learn about this process and now I’m here to teach you what I learned so that we can work together to tackle this challenge.</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p:txBody>
      </p:sp>
      <p:sp>
        <p:nvSpPr>
          <p:cNvPr id="172" name="Google Shape;172;p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Before we continue, I want to pause to give you a warning about the upcoming slides.  We are about to look at examples of real social media messages that have circulated recently.  All of them contain some kind of problematic content.  As you think about each of these examples, please keep in mind that they risk misleading you </a:t>
            </a:r>
            <a:r>
              <a:rPr b="1" lang="en-US" sz="1000">
                <a:latin typeface="Arial"/>
                <a:ea typeface="Arial"/>
                <a:cs typeface="Arial"/>
                <a:sym typeface="Arial"/>
              </a:rPr>
              <a:t>right now</a:t>
            </a:r>
            <a:r>
              <a:rPr lang="en-US" sz="1000">
                <a:latin typeface="Arial"/>
                <a:ea typeface="Arial"/>
                <a:cs typeface="Arial"/>
                <a:sym typeface="Arial"/>
              </a:rPr>
              <a:t>. As we go through the examples, think about the forms and tactics critically to be sure you understand how and why they are misleading.	</a:t>
            </a:r>
            <a:endParaRPr sz="1000">
              <a:latin typeface="Arial"/>
              <a:ea typeface="Arial"/>
              <a:cs typeface="Arial"/>
              <a:sym typeface="Arial"/>
            </a:endParaRPr>
          </a:p>
        </p:txBody>
      </p:sp>
      <p:sp>
        <p:nvSpPr>
          <p:cNvPr id="239" name="Google Shape;239;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latin typeface="Arial"/>
                <a:ea typeface="Arial"/>
                <a:cs typeface="Arial"/>
                <a:sym typeface="Arial"/>
              </a:rPr>
              <a:t>Messages with missing or false context are widespread online. Any time a quote is shared without the surrounding statements or any time an image is cropped in a manipulative way, that missing context makes the thing that was true into something that can mislead someone. In this case, statistics can have the same problem.  I will read this and I want you to think about it.  This message says that “Illegal aliens are far more likely to commit federal crimes based on statistics.  They are 7% of the population, yet they commit…” all these types of crimes at alarming rates including, according to this statement, “22% of murders”  Do you believe this statement is true?  You are probably skeptical.</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US" sz="1100">
                <a:highlight>
                  <a:srgbClr val="FFFFFF"/>
                </a:highlight>
                <a:latin typeface="Arial"/>
                <a:ea typeface="Arial"/>
                <a:cs typeface="Arial"/>
                <a:sym typeface="Arial"/>
              </a:rPr>
              <a:t>But, the crime statistics in this meme are actually accurate, and backed up by government reporting.  In this case,  careful wording and cherry-picked data lead the reader to a false conclusion.</a:t>
            </a:r>
            <a:endParaRPr sz="1100">
              <a:highlight>
                <a:srgbClr val="FFFFFF"/>
              </a:highlight>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sz="1100">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highlight>
                  <a:srgbClr val="FFFFFF"/>
                </a:highlight>
                <a:latin typeface="Arial"/>
                <a:ea typeface="Arial"/>
                <a:cs typeface="Arial"/>
                <a:sym typeface="Arial"/>
              </a:rPr>
              <a:t>The key phrase that makes this statement misleading is “</a:t>
            </a:r>
            <a:r>
              <a:rPr lang="en-US" sz="1100" u="sng">
                <a:highlight>
                  <a:srgbClr val="FFFFFF"/>
                </a:highlight>
                <a:latin typeface="Arial"/>
                <a:ea typeface="Arial"/>
                <a:cs typeface="Arial"/>
                <a:sym typeface="Arial"/>
              </a:rPr>
              <a:t>federal</a:t>
            </a:r>
            <a:r>
              <a:rPr lang="en-US" sz="1100">
                <a:highlight>
                  <a:srgbClr val="FFFFFF"/>
                </a:highlight>
                <a:latin typeface="Arial"/>
                <a:ea typeface="Arial"/>
                <a:cs typeface="Arial"/>
                <a:sym typeface="Arial"/>
              </a:rPr>
              <a:t> crimes.”  Federal crimes make up a very low percentage of crimes nationwide. For instance, there are around 20,000 murders in the US each year, but under 100 </a:t>
            </a:r>
            <a:r>
              <a:rPr lang="en-US" sz="1100" u="sng">
                <a:highlight>
                  <a:srgbClr val="FFFFFF"/>
                </a:highlight>
                <a:latin typeface="Arial"/>
                <a:ea typeface="Arial"/>
                <a:cs typeface="Arial"/>
                <a:sym typeface="Arial"/>
              </a:rPr>
              <a:t>federal</a:t>
            </a:r>
            <a:r>
              <a:rPr lang="en-US" sz="1100">
                <a:highlight>
                  <a:srgbClr val="FFFFFF"/>
                </a:highlight>
                <a:latin typeface="Arial"/>
                <a:ea typeface="Arial"/>
                <a:cs typeface="Arial"/>
                <a:sym typeface="Arial"/>
              </a:rPr>
              <a:t> murder convictions. So, 22% of </a:t>
            </a:r>
            <a:r>
              <a:rPr lang="en-US" sz="1100" u="sng">
                <a:highlight>
                  <a:srgbClr val="FFFFFF"/>
                </a:highlight>
                <a:latin typeface="Arial"/>
                <a:ea typeface="Arial"/>
                <a:cs typeface="Arial"/>
                <a:sym typeface="Arial"/>
              </a:rPr>
              <a:t>federal </a:t>
            </a:r>
            <a:r>
              <a:rPr lang="en-US" sz="1100">
                <a:highlight>
                  <a:srgbClr val="FFFFFF"/>
                </a:highlight>
                <a:latin typeface="Arial"/>
                <a:ea typeface="Arial"/>
                <a:cs typeface="Arial"/>
                <a:sym typeface="Arial"/>
              </a:rPr>
              <a:t>murder convictions represents fewer than 20 people.</a:t>
            </a:r>
            <a:endParaRPr sz="1100">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highlight>
                  <a:srgbClr val="FFFFFF"/>
                </a:highlight>
                <a:latin typeface="Arial"/>
                <a:ea typeface="Arial"/>
                <a:cs typeface="Arial"/>
                <a:sym typeface="Arial"/>
              </a:rPr>
              <a:t> Overall, non-citizens make up a much smaller proportion of all criminal prosecutions, but that context is left out.  As a result, statements like this can be both true, and exceptionally misleading in ways that completely distort the conversation.</a:t>
            </a:r>
            <a:endParaRPr sz="1100">
              <a:highlight>
                <a:srgbClr val="FFFFFF"/>
              </a:highlight>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sz="1350">
              <a:highlight>
                <a:srgbClr val="FFFFFF"/>
              </a:highlight>
              <a:latin typeface="Lato"/>
              <a:ea typeface="Lato"/>
              <a:cs typeface="Lato"/>
              <a:sym typeface="Lato"/>
            </a:endParaRPr>
          </a:p>
          <a:p>
            <a:pPr indent="0" lvl="0" marL="0" rtl="0" algn="l">
              <a:lnSpc>
                <a:spcPct val="100000"/>
              </a:lnSpc>
              <a:spcBef>
                <a:spcPts val="0"/>
              </a:spcBef>
              <a:spcAft>
                <a:spcPts val="0"/>
              </a:spcAft>
              <a:buClr>
                <a:schemeClr val="dk1"/>
              </a:buClr>
              <a:buSzPts val="1400"/>
              <a:buFont typeface="Arial"/>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p:txBody>
      </p:sp>
      <p:sp>
        <p:nvSpPr>
          <p:cNvPr id="245" name="Google Shape;24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15000"/>
              </a:lnSpc>
              <a:spcBef>
                <a:spcPts val="0"/>
              </a:spcBef>
              <a:spcAft>
                <a:spcPts val="0"/>
              </a:spcAft>
              <a:buSzPts val="1100"/>
              <a:buNone/>
            </a:pPr>
            <a:r>
              <a:rPr lang="en-US">
                <a:highlight>
                  <a:srgbClr val="FFFFFF"/>
                </a:highlight>
                <a:latin typeface="Arial"/>
                <a:ea typeface="Arial"/>
                <a:cs typeface="Arial"/>
                <a:sym typeface="Arial"/>
              </a:rPr>
              <a:t>Faulty logic, or logical fallacies, are common in misleading messages.  In this case, we see a meme that uses a </a:t>
            </a:r>
            <a:r>
              <a:rPr b="1" lang="en-US">
                <a:highlight>
                  <a:srgbClr val="FFFFFF"/>
                </a:highlight>
                <a:latin typeface="Arial"/>
                <a:ea typeface="Arial"/>
                <a:cs typeface="Arial"/>
                <a:sym typeface="Arial"/>
              </a:rPr>
              <a:t>false equivalence </a:t>
            </a:r>
            <a:r>
              <a:rPr lang="en-US">
                <a:highlight>
                  <a:srgbClr val="FFFFFF"/>
                </a:highlight>
                <a:latin typeface="Arial"/>
                <a:ea typeface="Arial"/>
                <a:cs typeface="Arial"/>
                <a:sym typeface="Arial"/>
              </a:rPr>
              <a:t>argument to question mail-in voting. It </a:t>
            </a:r>
            <a:r>
              <a:rPr lang="en-US">
                <a:highlight>
                  <a:srgbClr val="FFFFFF"/>
                </a:highlight>
                <a:latin typeface="Lato"/>
                <a:ea typeface="Lato"/>
                <a:cs typeface="Lato"/>
                <a:sym typeface="Lato"/>
              </a:rPr>
              <a:t>argues that if you accept the validity of mail-in voting, the same logic should lead you to accept homemade, mail-in, vaccination records.</a:t>
            </a:r>
            <a:r>
              <a:rPr lang="en-US">
                <a:highlight>
                  <a:srgbClr val="FFFFFF"/>
                </a:highlight>
                <a:latin typeface="Arial"/>
                <a:ea typeface="Arial"/>
                <a:cs typeface="Arial"/>
                <a:sym typeface="Arial"/>
              </a:rPr>
              <a:t>  But are they really the same? When you vote by mail, you do not send a </a:t>
            </a:r>
            <a:r>
              <a:rPr lang="en-US" u="sng">
                <a:highlight>
                  <a:srgbClr val="FFFFFF"/>
                </a:highlight>
                <a:latin typeface="Arial"/>
                <a:ea typeface="Arial"/>
                <a:cs typeface="Arial"/>
                <a:sym typeface="Arial"/>
              </a:rPr>
              <a:t>claim</a:t>
            </a:r>
            <a:r>
              <a:rPr lang="en-US">
                <a:highlight>
                  <a:srgbClr val="FFFFFF"/>
                </a:highlight>
                <a:latin typeface="Arial"/>
                <a:ea typeface="Arial"/>
                <a:cs typeface="Arial"/>
                <a:sym typeface="Arial"/>
              </a:rPr>
              <a:t> that you voted, you send in your actual voted ballot. It is illogical to compare the two, but this message exploits an underlying skepticism in one thing to challenge the other.</a:t>
            </a:r>
            <a:endParaRPr>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highlight>
                  <a:srgbClr val="FFFFFF"/>
                </a:highlight>
                <a:latin typeface="Arial"/>
                <a:ea typeface="Arial"/>
                <a:cs typeface="Arial"/>
                <a:sym typeface="Arial"/>
              </a:rPr>
              <a:t>Other types of common logical fallacies such as a </a:t>
            </a:r>
            <a:r>
              <a:rPr b="1" lang="en-US">
                <a:highlight>
                  <a:srgbClr val="FFFFFF"/>
                </a:highlight>
                <a:latin typeface="Arial"/>
                <a:ea typeface="Arial"/>
                <a:cs typeface="Arial"/>
                <a:sym typeface="Arial"/>
              </a:rPr>
              <a:t>red herring</a:t>
            </a:r>
            <a:r>
              <a:rPr lang="en-US">
                <a:highlight>
                  <a:srgbClr val="FFFFFF"/>
                </a:highlight>
                <a:latin typeface="Arial"/>
                <a:ea typeface="Arial"/>
                <a:cs typeface="Arial"/>
                <a:sym typeface="Arial"/>
              </a:rPr>
              <a:t> or a </a:t>
            </a:r>
            <a:r>
              <a:rPr b="1" lang="en-US">
                <a:highlight>
                  <a:srgbClr val="FFFFFF"/>
                </a:highlight>
                <a:latin typeface="Arial"/>
                <a:ea typeface="Arial"/>
                <a:cs typeface="Arial"/>
                <a:sym typeface="Arial"/>
              </a:rPr>
              <a:t>straw man</a:t>
            </a:r>
            <a:r>
              <a:rPr lang="en-US">
                <a:highlight>
                  <a:srgbClr val="FFFFFF"/>
                </a:highlight>
                <a:latin typeface="Arial"/>
                <a:ea typeface="Arial"/>
                <a:cs typeface="Arial"/>
                <a:sym typeface="Arial"/>
              </a:rPr>
              <a:t> argument misdirect your attention away from a real problem to an invented one. There are lots of other logical fallacies that show up in our discussions every day. Recognizing them requires breaking down and evaluating the arguments you see. Take a step back and consider whether the argument makes logical sense.</a:t>
            </a:r>
            <a:endParaRPr>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257" name="Google Shape;25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latin typeface="Lato"/>
                <a:ea typeface="Lato"/>
                <a:cs typeface="Lato"/>
                <a:sym typeface="Lato"/>
              </a:rPr>
              <a:t>This meme is framed as "just a joke," and doesn't use offensive language or  make any factual claims that anyone would take seriously.</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US">
                <a:highlight>
                  <a:srgbClr val="FFFFFF"/>
                </a:highlight>
                <a:latin typeface="Lato"/>
                <a:ea typeface="Lato"/>
                <a:cs typeface="Lato"/>
                <a:sym typeface="Lato"/>
              </a:rPr>
              <a:t>So, how does this contribute to misinformation?</a:t>
            </a:r>
            <a:endParaRPr>
              <a:highlight>
                <a:srgbClr val="FFFFFF"/>
              </a:highlight>
              <a:latin typeface="Lato"/>
              <a:ea typeface="Lato"/>
              <a:cs typeface="Lato"/>
              <a:sym typeface="Lato"/>
            </a:endParaRPr>
          </a:p>
          <a:p>
            <a:pPr indent="0" lvl="0" marL="0" rtl="0" algn="l">
              <a:lnSpc>
                <a:spcPct val="100000"/>
              </a:lnSpc>
              <a:spcBef>
                <a:spcPts val="0"/>
              </a:spcBef>
              <a:spcAft>
                <a:spcPts val="0"/>
              </a:spcAft>
              <a:buSzPts val="1400"/>
              <a:buNone/>
            </a:pPr>
            <a:r>
              <a:t/>
            </a:r>
            <a:endParaRPr>
              <a:highlight>
                <a:srgbClr val="FFFFFF"/>
              </a:highlight>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a:highlight>
                  <a:srgbClr val="FFFFFF"/>
                </a:highlight>
                <a:latin typeface="Arial"/>
                <a:ea typeface="Arial"/>
                <a:cs typeface="Arial"/>
                <a:sym typeface="Arial"/>
              </a:rPr>
              <a:t>Messages like this are designed to </a:t>
            </a:r>
            <a:r>
              <a:rPr b="1" lang="en-US">
                <a:highlight>
                  <a:srgbClr val="FFFFFF"/>
                </a:highlight>
                <a:latin typeface="Arial"/>
                <a:ea typeface="Arial"/>
                <a:cs typeface="Arial"/>
                <a:sym typeface="Arial"/>
              </a:rPr>
              <a:t>reinforce our divisions</a:t>
            </a:r>
            <a:r>
              <a:rPr lang="en-US">
                <a:highlight>
                  <a:srgbClr val="FFFFFF"/>
                </a:highlight>
                <a:latin typeface="Arial"/>
                <a:ea typeface="Arial"/>
                <a:cs typeface="Arial"/>
                <a:sym typeface="Arial"/>
              </a:rPr>
              <a:t> based on stereotypes of another group's intelligence or character. They make it almost impossible to have an issue-based discussion.</a:t>
            </a:r>
            <a:endParaRPr>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highlight>
                  <a:srgbClr val="FFFFFF"/>
                </a:highlight>
                <a:latin typeface="Arial"/>
                <a:ea typeface="Arial"/>
                <a:cs typeface="Arial"/>
                <a:sym typeface="Arial"/>
              </a:rPr>
              <a:t>In a way, they are versions of the </a:t>
            </a:r>
            <a:r>
              <a:rPr b="1" lang="en-US">
                <a:highlight>
                  <a:srgbClr val="FFFFFF"/>
                </a:highlight>
                <a:latin typeface="Arial"/>
                <a:ea typeface="Arial"/>
                <a:cs typeface="Arial"/>
                <a:sym typeface="Arial"/>
              </a:rPr>
              <a:t>"ad hominem"</a:t>
            </a:r>
            <a:r>
              <a:rPr lang="en-US">
                <a:highlight>
                  <a:srgbClr val="FFFFFF"/>
                </a:highlight>
                <a:latin typeface="Arial"/>
                <a:ea typeface="Arial"/>
                <a:cs typeface="Arial"/>
                <a:sym typeface="Arial"/>
              </a:rPr>
              <a:t> and </a:t>
            </a:r>
            <a:r>
              <a:rPr b="1" lang="en-US">
                <a:highlight>
                  <a:srgbClr val="FFFFFF"/>
                </a:highlight>
                <a:latin typeface="Arial"/>
                <a:ea typeface="Arial"/>
                <a:cs typeface="Arial"/>
                <a:sym typeface="Arial"/>
              </a:rPr>
              <a:t>"straw man"</a:t>
            </a:r>
            <a:r>
              <a:rPr lang="en-US">
                <a:highlight>
                  <a:srgbClr val="FFFFFF"/>
                </a:highlight>
                <a:latin typeface="Arial"/>
                <a:ea typeface="Arial"/>
                <a:cs typeface="Arial"/>
                <a:sym typeface="Arial"/>
              </a:rPr>
              <a:t> arguments - both forms of faulty logic. In an ad hominem argument, you attack the person you're arguing with instead of addressing their argument. A "straw man" argument sets up a flimsy or ridiculous version of an opponent's position and then knocks it down.</a:t>
            </a:r>
            <a:br>
              <a:rPr lang="en-US">
                <a:highlight>
                  <a:srgbClr val="FFFFFF"/>
                </a:highlight>
                <a:latin typeface="Arial"/>
                <a:ea typeface="Arial"/>
                <a:cs typeface="Arial"/>
                <a:sym typeface="Arial"/>
              </a:rPr>
            </a:br>
            <a:br>
              <a:rPr lang="en-US">
                <a:highlight>
                  <a:srgbClr val="FFFFFF"/>
                </a:highlight>
                <a:latin typeface="Arial"/>
                <a:ea typeface="Arial"/>
                <a:cs typeface="Arial"/>
                <a:sym typeface="Arial"/>
              </a:rPr>
            </a:br>
            <a:r>
              <a:rPr lang="en-US">
                <a:highlight>
                  <a:srgbClr val="FFFFFF"/>
                </a:highlight>
                <a:latin typeface="Arial"/>
                <a:ea typeface="Arial"/>
                <a:cs typeface="Arial"/>
                <a:sym typeface="Arial"/>
              </a:rPr>
              <a:t>Hate and stereotyping add to misinformation by mocking targeted groups, and then dismissing or misrepresenting their positions.</a:t>
            </a:r>
            <a:endParaRPr>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rPr lang="en-US">
                <a:highlight>
                  <a:srgbClr val="FFFFFF"/>
                </a:highlight>
                <a:latin typeface="Lato"/>
                <a:ea typeface="Lato"/>
                <a:cs typeface="Lato"/>
                <a:sym typeface="Lato"/>
              </a:rPr>
              <a:t> </a:t>
            </a:r>
            <a:endParaRPr>
              <a:latin typeface="Arial"/>
              <a:ea typeface="Arial"/>
              <a:cs typeface="Arial"/>
              <a:sym typeface="Arial"/>
            </a:endParaRPr>
          </a:p>
        </p:txBody>
      </p:sp>
      <p:sp>
        <p:nvSpPr>
          <p:cNvPr id="267" name="Google Shape;26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350">
                <a:highlight>
                  <a:srgbClr val="FFFFFF"/>
                </a:highlight>
                <a:latin typeface="Lato"/>
                <a:ea typeface="Lato"/>
                <a:cs typeface="Lato"/>
                <a:sym typeface="Lato"/>
              </a:rPr>
              <a:t>This message sounds like a helpful tip to  voters to use their own blue or black pen, rather than the pens available at the polls. Many people may pass along a message like this thinking "better safe than sorry."   So, how is this misinformation harmful? </a:t>
            </a:r>
            <a:endParaRPr sz="10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highlight>
                  <a:srgbClr val="FFFFFF"/>
                </a:highlight>
                <a:latin typeface="Lato"/>
                <a:ea typeface="Lato"/>
                <a:cs typeface="Lato"/>
                <a:sym typeface="Lato"/>
              </a:rPr>
              <a:t>Conspiracy theories are harmful because they break down trust in our usual information sources - often to clear a path for misinformation to spread easily.  They often use questioning and innuendo to raise doubts.   Conspiracy theories often:</a:t>
            </a:r>
            <a:endParaRPr>
              <a:highlight>
                <a:srgbClr val="FFFFFF"/>
              </a:highlight>
              <a:latin typeface="Lato"/>
              <a:ea typeface="Lato"/>
              <a:cs typeface="Lato"/>
              <a:sym typeface="Lato"/>
            </a:endParaRPr>
          </a:p>
          <a:p>
            <a:pPr indent="-285750" lvl="0" marL="457200" rtl="0" algn="l">
              <a:lnSpc>
                <a:spcPct val="115000"/>
              </a:lnSpc>
              <a:spcBef>
                <a:spcPts val="900"/>
              </a:spcBef>
              <a:spcAft>
                <a:spcPts val="0"/>
              </a:spcAft>
              <a:buClr>
                <a:schemeClr val="dk1"/>
              </a:buClr>
              <a:buSzPts val="900"/>
              <a:buChar char="●"/>
            </a:pPr>
            <a:r>
              <a:rPr lang="en-US">
                <a:highlight>
                  <a:srgbClr val="FFFFFF"/>
                </a:highlight>
                <a:latin typeface="Lato"/>
                <a:ea typeface="Lato"/>
                <a:cs typeface="Lato"/>
                <a:sym typeface="Lato"/>
              </a:rPr>
              <a:t>Blame certain politicians, organizations, or wealthy &amp; powerful people for a problem</a:t>
            </a:r>
            <a:endParaRPr>
              <a:highlight>
                <a:srgbClr val="FFFFFF"/>
              </a:highlight>
              <a:latin typeface="Lato"/>
              <a:ea typeface="Lato"/>
              <a:cs typeface="Lato"/>
              <a:sym typeface="Lato"/>
            </a:endParaRPr>
          </a:p>
          <a:p>
            <a:pPr indent="-285750" lvl="0" marL="457200" rtl="0" algn="l">
              <a:lnSpc>
                <a:spcPct val="115000"/>
              </a:lnSpc>
              <a:spcBef>
                <a:spcPts val="0"/>
              </a:spcBef>
              <a:spcAft>
                <a:spcPts val="0"/>
              </a:spcAft>
              <a:buClr>
                <a:schemeClr val="dk1"/>
              </a:buClr>
              <a:buSzPts val="900"/>
              <a:buChar char="●"/>
            </a:pPr>
            <a:r>
              <a:rPr lang="en-US">
                <a:highlight>
                  <a:srgbClr val="FFFFFF"/>
                </a:highlight>
                <a:latin typeface="Lato"/>
                <a:ea typeface="Lato"/>
                <a:cs typeface="Lato"/>
                <a:sym typeface="Lato"/>
              </a:rPr>
              <a:t>suggest that there is hidden information that "they don't want you to know"</a:t>
            </a:r>
            <a:endParaRPr>
              <a:highlight>
                <a:srgbClr val="FFFFFF"/>
              </a:highlight>
              <a:latin typeface="Lato"/>
              <a:ea typeface="Lato"/>
              <a:cs typeface="Lato"/>
              <a:sym typeface="Lato"/>
            </a:endParaRPr>
          </a:p>
          <a:p>
            <a:pPr indent="-285750" lvl="0" marL="457200" rtl="0" algn="l">
              <a:lnSpc>
                <a:spcPct val="115000"/>
              </a:lnSpc>
              <a:spcBef>
                <a:spcPts val="0"/>
              </a:spcBef>
              <a:spcAft>
                <a:spcPts val="0"/>
              </a:spcAft>
              <a:buClr>
                <a:schemeClr val="dk1"/>
              </a:buClr>
              <a:buSzPts val="900"/>
              <a:buChar char="●"/>
            </a:pPr>
            <a:r>
              <a:rPr lang="en-US">
                <a:highlight>
                  <a:srgbClr val="FFFFFF"/>
                </a:highlight>
                <a:latin typeface="Lato"/>
                <a:ea typeface="Lato"/>
                <a:cs typeface="Lato"/>
                <a:sym typeface="Lato"/>
              </a:rPr>
              <a:t>imply sinister motives, like cheating, greed or power, for keeping the information secret</a:t>
            </a:r>
            <a:endParaRPr>
              <a:highlight>
                <a:srgbClr val="FFFFFF"/>
              </a:highlight>
              <a:latin typeface="Lato"/>
              <a:ea typeface="Lato"/>
              <a:cs typeface="Lato"/>
              <a:sym typeface="Lato"/>
            </a:endParaRPr>
          </a:p>
          <a:p>
            <a:pPr indent="-285750" lvl="0" marL="457200" rtl="0" algn="l">
              <a:lnSpc>
                <a:spcPct val="115000"/>
              </a:lnSpc>
              <a:spcBef>
                <a:spcPts val="0"/>
              </a:spcBef>
              <a:spcAft>
                <a:spcPts val="0"/>
              </a:spcAft>
              <a:buClr>
                <a:schemeClr val="dk1"/>
              </a:buClr>
              <a:buSzPts val="900"/>
              <a:buChar char="●"/>
            </a:pPr>
            <a:r>
              <a:rPr lang="en-US">
                <a:highlight>
                  <a:srgbClr val="FFFFFF"/>
                </a:highlight>
                <a:latin typeface="Lato"/>
                <a:ea typeface="Lato"/>
                <a:cs typeface="Lato"/>
                <a:sym typeface="Lato"/>
              </a:rPr>
              <a:t>thrive when there is not clear information available to explain a situation</a:t>
            </a:r>
            <a:endParaRPr>
              <a:highlight>
                <a:srgbClr val="FFFFFF"/>
              </a:highlight>
              <a:latin typeface="Lato"/>
              <a:ea typeface="Lato"/>
              <a:cs typeface="Lato"/>
              <a:sym typeface="Lato"/>
            </a:endParaRPr>
          </a:p>
          <a:p>
            <a:pPr indent="0" lvl="0" marL="0" rtl="0" algn="l">
              <a:lnSpc>
                <a:spcPct val="115000"/>
              </a:lnSpc>
              <a:spcBef>
                <a:spcPts val="900"/>
              </a:spcBef>
              <a:spcAft>
                <a:spcPts val="0"/>
              </a:spcAft>
              <a:buNone/>
            </a:pPr>
            <a:r>
              <a:rPr lang="en-US">
                <a:highlight>
                  <a:srgbClr val="FFFFFF"/>
                </a:highlight>
                <a:latin typeface="Lato"/>
                <a:ea typeface="Lato"/>
                <a:cs typeface="Lato"/>
                <a:sym typeface="Lato"/>
              </a:rPr>
              <a:t>When we think about conspiracy theories, we usually imagine the complicated theories that sound obviously crazy to us, but some - like the one in our example - are simpler and more believable, and circulate all the time.  Any time  you run across signs of conspiracy theories, be skeptical and evaluate the idea carefully.</a:t>
            </a:r>
            <a:endParaRPr>
              <a:highlight>
                <a:srgbClr val="FFFFFF"/>
              </a:highlight>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a:highlight>
                <a:srgbClr val="FFFFFF"/>
              </a:highlight>
              <a:latin typeface="Lato"/>
              <a:ea typeface="Lato"/>
              <a:cs typeface="Lato"/>
              <a:sym typeface="Lato"/>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p:txBody>
      </p:sp>
      <p:sp>
        <p:nvSpPr>
          <p:cNvPr id="276" name="Google Shape;27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latin typeface="Arial"/>
                <a:ea typeface="Arial"/>
                <a:cs typeface="Arial"/>
                <a:sym typeface="Arial"/>
              </a:rPr>
              <a:t>Social media makes it really easy to confuse something recent with something out of date. It is natural for viewers to assume a posted news story is current, and “shared” articles often don’t display the publication date. In this case, a news article from 2012 about voters in Florida was reshared days after the 2018 midterms.  The story was from a reputable source, and likely true at the time and in the original context.  In this example, it even displayed the original date.  However when it was shared six years later in the context of a contentious recount fight in Florida, anyone skimming their newsfeed could easily be left with the impression this story was contemporary.  Checking the date when something was originally published is incredibly easy and a good habit to develop, especially when the substance is inflammatory.</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Next, Eileen will take a look at some of the reasons misinformation works so well.</a:t>
            </a:r>
            <a:endParaRPr sz="1000">
              <a:latin typeface="Arial"/>
              <a:ea typeface="Arial"/>
              <a:cs typeface="Arial"/>
              <a:sym typeface="Arial"/>
            </a:endParaRPr>
          </a:p>
        </p:txBody>
      </p:sp>
      <p:sp>
        <p:nvSpPr>
          <p:cNvPr id="286" name="Google Shape;28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Why do misleading messages work on us? There are many reasons, but some of the most potent explanations can be useful as we think about how to recognize misinformation when it appears in the wild. By learning how we are manipulated, we can develop our own resistance to the manipulation.  There are three concepts we’ll explore here: motivated reasoning, emotional appeals, and easy answers.</a:t>
            </a:r>
            <a:endParaRPr sz="1000">
              <a:latin typeface="Arial"/>
              <a:ea typeface="Arial"/>
              <a:cs typeface="Arial"/>
              <a:sym typeface="Arial"/>
            </a:endParaRPr>
          </a:p>
        </p:txBody>
      </p:sp>
      <p:sp>
        <p:nvSpPr>
          <p:cNvPr id="297" name="Google Shape;29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We are predisposed to believe ideas that align with our political beliefs and social values. When we learn that someone we don’t trust or agree with may have done something bad, we are less likely to question the evidence because we already expect them to be guilty.</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These biases can also get us into trouble because they condition us to rationalize or ignore things which don’t align with our views.</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When we evaluate what we’re reading and hearing, we need to pay particular attention to whether or not a message plays to these biases as we look for and judge the evidence to support the idea.  Just because we want something to be true doesn’t mean it is.</a:t>
            </a:r>
            <a:endParaRPr sz="1000">
              <a:latin typeface="Arial"/>
              <a:ea typeface="Arial"/>
              <a:cs typeface="Arial"/>
              <a:sym typeface="Arial"/>
            </a:endParaRPr>
          </a:p>
        </p:txBody>
      </p:sp>
      <p:sp>
        <p:nvSpPr>
          <p:cNvPr id="305" name="Google Shape;305;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000">
                <a:latin typeface="Arial"/>
                <a:ea typeface="Arial"/>
                <a:cs typeface="Arial"/>
                <a:sym typeface="Arial"/>
              </a:rPr>
              <a:t>Misleading messages often strike an emotional chord with us. Usually they make us angry or fearful, but sometimes they also might make us happy or proud.  Any time we encounter a message that triggers a strong emotional response, we have to take a step back and consider why the message makes us feel that way, and if those emotions risk clouding our critical thinking.</a:t>
            </a:r>
            <a:endParaRPr sz="10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The most effective disinformation campaigns trigger powerful emotions that logic can be difficult to overcome.</a:t>
            </a:r>
            <a:endParaRPr sz="1000">
              <a:latin typeface="Arial"/>
              <a:ea typeface="Arial"/>
              <a:cs typeface="Arial"/>
              <a:sym typeface="Arial"/>
            </a:endParaRPr>
          </a:p>
        </p:txBody>
      </p:sp>
      <p:sp>
        <p:nvSpPr>
          <p:cNvPr id="314" name="Google Shape;314;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As we discussed earlier, conspiracy theories frequently offer easy answers to difficult questions. Many types of misleading messages rely on easy answers to get you to jump straight to a particular conclusion. Whether it is about your pocket book or misinformation, the same advice applies: “if it seems too good to be true it probably is.” </a:t>
            </a:r>
            <a:endParaRPr sz="1000">
              <a:latin typeface="Arial"/>
              <a:ea typeface="Arial"/>
              <a:cs typeface="Arial"/>
              <a:sym typeface="Arial"/>
            </a:endParaRPr>
          </a:p>
        </p:txBody>
      </p:sp>
      <p:sp>
        <p:nvSpPr>
          <p:cNvPr id="323" name="Google Shape;323;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2100" lvl="0" marL="457200" rtl="0" algn="l">
              <a:lnSpc>
                <a:spcPct val="115000"/>
              </a:lnSpc>
              <a:spcBef>
                <a:spcPts val="0"/>
              </a:spcBef>
              <a:spcAft>
                <a:spcPts val="0"/>
              </a:spcAft>
              <a:buClr>
                <a:schemeClr val="dk1"/>
              </a:buClr>
              <a:buSzPts val="1000"/>
              <a:buChar char="●"/>
            </a:pPr>
            <a:r>
              <a:rPr lang="en-US" sz="1000">
                <a:latin typeface="Arial"/>
                <a:ea typeface="Arial"/>
                <a:cs typeface="Arial"/>
                <a:sym typeface="Arial"/>
              </a:rPr>
              <a:t>Before we get started, I’d like to walk you through today’s agenda so you know what we will be covering.</a:t>
            </a:r>
            <a:endParaRPr sz="1000">
              <a:latin typeface="Arial"/>
              <a:ea typeface="Arial"/>
              <a:cs typeface="Arial"/>
              <a:sym typeface="Arial"/>
            </a:endParaRPr>
          </a:p>
          <a:p>
            <a:pPr indent="0" lvl="0" marL="914400" rtl="0" algn="l">
              <a:lnSpc>
                <a:spcPct val="115000"/>
              </a:lnSpc>
              <a:spcBef>
                <a:spcPts val="0"/>
              </a:spcBef>
              <a:spcAft>
                <a:spcPts val="0"/>
              </a:spcAft>
              <a:buNone/>
            </a:pPr>
            <a:r>
              <a:t/>
            </a:r>
            <a:endParaRPr sz="1000">
              <a:latin typeface="Arial"/>
              <a:ea typeface="Arial"/>
              <a:cs typeface="Arial"/>
              <a:sym typeface="Arial"/>
            </a:endParaRPr>
          </a:p>
          <a:p>
            <a:pPr indent="-292100" lvl="1" marL="914400" rtl="0" algn="l">
              <a:lnSpc>
                <a:spcPct val="115000"/>
              </a:lnSpc>
              <a:spcBef>
                <a:spcPts val="0"/>
              </a:spcBef>
              <a:spcAft>
                <a:spcPts val="0"/>
              </a:spcAft>
              <a:buClr>
                <a:schemeClr val="dk1"/>
              </a:buClr>
              <a:buSzPts val="1000"/>
              <a:buChar char="○"/>
            </a:pPr>
            <a:r>
              <a:rPr lang="en-US" sz="1000">
                <a:latin typeface="Arial"/>
                <a:ea typeface="Arial"/>
                <a:cs typeface="Arial"/>
                <a:sym typeface="Arial"/>
              </a:rPr>
              <a:t>First,  I will give an overview of the landscape in which this work takes place.</a:t>
            </a:r>
            <a:endParaRPr sz="1000">
              <a:latin typeface="Arial"/>
              <a:ea typeface="Arial"/>
              <a:cs typeface="Arial"/>
              <a:sym typeface="Arial"/>
            </a:endParaRPr>
          </a:p>
          <a:p>
            <a:pPr indent="-292100" lvl="1" marL="914400" rtl="0" algn="l">
              <a:lnSpc>
                <a:spcPct val="115000"/>
              </a:lnSpc>
              <a:spcBef>
                <a:spcPts val="0"/>
              </a:spcBef>
              <a:spcAft>
                <a:spcPts val="0"/>
              </a:spcAft>
              <a:buClr>
                <a:schemeClr val="dk1"/>
              </a:buClr>
              <a:buSzPts val="1000"/>
              <a:buChar char="○"/>
            </a:pPr>
            <a:r>
              <a:rPr lang="en-US" sz="1000">
                <a:latin typeface="Arial"/>
                <a:ea typeface="Arial"/>
                <a:cs typeface="Arial"/>
                <a:sym typeface="Arial"/>
              </a:rPr>
              <a:t>With that context, we will then explore how we define this complex problem, looking at the tactics, appeal, and motivation common to misleading messages.</a:t>
            </a:r>
            <a:endParaRPr sz="1000">
              <a:latin typeface="Arial"/>
              <a:ea typeface="Arial"/>
              <a:cs typeface="Arial"/>
              <a:sym typeface="Arial"/>
            </a:endParaRPr>
          </a:p>
          <a:p>
            <a:pPr indent="-292100" lvl="1" marL="914400" rtl="0" algn="l">
              <a:lnSpc>
                <a:spcPct val="115000"/>
              </a:lnSpc>
              <a:spcBef>
                <a:spcPts val="0"/>
              </a:spcBef>
              <a:spcAft>
                <a:spcPts val="0"/>
              </a:spcAft>
              <a:buClr>
                <a:schemeClr val="dk1"/>
              </a:buClr>
              <a:buSzPts val="1000"/>
              <a:buChar char="○"/>
            </a:pPr>
            <a:r>
              <a:rPr lang="en-US" sz="1000">
                <a:latin typeface="Arial"/>
                <a:ea typeface="Arial"/>
                <a:cs typeface="Arial"/>
                <a:sym typeface="Arial"/>
              </a:rPr>
              <a:t>Once we establish that foundation, we will turn to thinking about when and how to engage responsibly to tackle problematic content</a:t>
            </a:r>
            <a:endParaRPr sz="1000">
              <a:latin typeface="Arial"/>
              <a:ea typeface="Arial"/>
              <a:cs typeface="Arial"/>
              <a:sym typeface="Arial"/>
            </a:endParaRPr>
          </a:p>
          <a:p>
            <a:pPr indent="-292100" lvl="1" marL="914400" rtl="0" algn="l">
              <a:lnSpc>
                <a:spcPct val="115000"/>
              </a:lnSpc>
              <a:spcBef>
                <a:spcPts val="0"/>
              </a:spcBef>
              <a:spcAft>
                <a:spcPts val="0"/>
              </a:spcAft>
              <a:buClr>
                <a:schemeClr val="dk1"/>
              </a:buClr>
              <a:buSzPts val="1000"/>
              <a:buChar char="○"/>
            </a:pPr>
            <a:r>
              <a:rPr lang="en-US" sz="1000">
                <a:latin typeface="Arial"/>
                <a:ea typeface="Arial"/>
                <a:cs typeface="Arial"/>
                <a:sym typeface="Arial"/>
              </a:rPr>
              <a:t>After we discuss response we can talk about participation through volunteer engagement where I will explain how you can sign up to take an active part in collaborative action.</a:t>
            </a:r>
            <a:endParaRPr sz="1000">
              <a:latin typeface="Arial"/>
              <a:ea typeface="Arial"/>
              <a:cs typeface="Arial"/>
              <a:sym typeface="Arial"/>
            </a:endParaRPr>
          </a:p>
          <a:p>
            <a:pPr indent="0" lvl="0" marL="914400" rtl="0" algn="l">
              <a:lnSpc>
                <a:spcPct val="115000"/>
              </a:lnSpc>
              <a:spcBef>
                <a:spcPts val="0"/>
              </a:spcBef>
              <a:spcAft>
                <a:spcPts val="0"/>
              </a:spcAft>
              <a:buNone/>
            </a:pPr>
            <a:r>
              <a:t/>
            </a:r>
            <a:endParaRPr sz="1000">
              <a:latin typeface="Arial"/>
              <a:ea typeface="Arial"/>
              <a:cs typeface="Arial"/>
              <a:sym typeface="Arial"/>
            </a:endParaRPr>
          </a:p>
          <a:p>
            <a:pPr indent="-292100" lvl="0" marL="457200" rtl="0" algn="l">
              <a:lnSpc>
                <a:spcPct val="115000"/>
              </a:lnSpc>
              <a:spcBef>
                <a:spcPts val="0"/>
              </a:spcBef>
              <a:spcAft>
                <a:spcPts val="0"/>
              </a:spcAft>
              <a:buClr>
                <a:schemeClr val="dk1"/>
              </a:buClr>
              <a:buSzPts val="1000"/>
              <a:buChar char="●"/>
            </a:pPr>
            <a:r>
              <a:rPr lang="en-US" sz="1000">
                <a:latin typeface="Arial"/>
                <a:ea typeface="Arial"/>
                <a:cs typeface="Arial"/>
                <a:sym typeface="Arial"/>
              </a:rPr>
              <a:t>Let’s get started!</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p:txBody>
      </p:sp>
      <p:sp>
        <p:nvSpPr>
          <p:cNvPr id="180" name="Google Shape;18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Frequently a message can use two or three of these strategies at the same time.  An emotional appeal can be made to make an easy answer easier to digest.  Motivated reasoning can be potent because it also deals with a topic that makes you angry. These are features you will begin to notice appear in many of the misleading messages you encounter.</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p:txBody>
      </p:sp>
      <p:sp>
        <p:nvSpPr>
          <p:cNvPr id="331" name="Google Shape;33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7d49f80e41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The last piece of the landscape we’ll look at is the motivation of those who create and purposefully amplify disinformation. Sometimes it’s hard to determine a motive behind the </a:t>
            </a:r>
            <a:r>
              <a:rPr lang="en-US" sz="1000">
                <a:latin typeface="Arial"/>
                <a:ea typeface="Arial"/>
                <a:cs typeface="Arial"/>
                <a:sym typeface="Arial"/>
              </a:rPr>
              <a:t>misinformation</a:t>
            </a:r>
            <a:r>
              <a:rPr lang="en-US" sz="1000">
                <a:latin typeface="Arial"/>
                <a:ea typeface="Arial"/>
                <a:cs typeface="Arial"/>
                <a:sym typeface="Arial"/>
              </a:rPr>
              <a:t> you see, but in some cases it is clear. Looking for obvious motives can be helpful in identifying campaigns of deception and overt efforts to mislead.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When discussing misinformation with others, it is helpful to bring up the motives of the content creators,</a:t>
            </a:r>
            <a:r>
              <a:rPr lang="en-US" sz="1000">
                <a:latin typeface="Arial"/>
                <a:ea typeface="Arial"/>
                <a:cs typeface="Arial"/>
                <a:sym typeface="Arial"/>
              </a:rPr>
              <a:t> because it highlights for them how they might be getting manipulated or exploited. It also encourages them to engage and defend themselves.  (It is important to focus on the original creator of the message, and </a:t>
            </a:r>
            <a:r>
              <a:rPr lang="en-US" sz="1000" u="sng">
                <a:latin typeface="Arial"/>
                <a:ea typeface="Arial"/>
                <a:cs typeface="Arial"/>
                <a:sym typeface="Arial"/>
              </a:rPr>
              <a:t>not</a:t>
            </a:r>
            <a:r>
              <a:rPr lang="en-US" sz="1000">
                <a:latin typeface="Arial"/>
                <a:ea typeface="Arial"/>
                <a:cs typeface="Arial"/>
                <a:sym typeface="Arial"/>
              </a:rPr>
              <a:t> question the motives of the people in conversation with you.)</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Many bad actors are driven by a </a:t>
            </a:r>
            <a:r>
              <a:rPr b="1" lang="en-US" sz="1000">
                <a:latin typeface="Arial"/>
                <a:ea typeface="Arial"/>
                <a:cs typeface="Arial"/>
                <a:sym typeface="Arial"/>
              </a:rPr>
              <a:t>political agenda</a:t>
            </a:r>
            <a:r>
              <a:rPr lang="en-US" sz="1000">
                <a:latin typeface="Arial"/>
                <a:ea typeface="Arial"/>
                <a:cs typeface="Arial"/>
                <a:sym typeface="Arial"/>
              </a:rPr>
              <a:t>. They spread falsehoods and use the various tactics we have discussed earlier in service of a mission to achieve policy and electoral goals.  Electing candidates, passing laws, and shifting public opinion towards the causes they support is their primary objective. We generally assume this is the dominant motive in the corrosive content we observe.</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However, a large proportion of disinformation is actually driven by </a:t>
            </a:r>
            <a:r>
              <a:rPr b="1" lang="en-US" sz="1000">
                <a:latin typeface="Arial"/>
                <a:ea typeface="Arial"/>
                <a:cs typeface="Arial"/>
                <a:sym typeface="Arial"/>
              </a:rPr>
              <a:t>profit</a:t>
            </a:r>
            <a:r>
              <a:rPr lang="en-US" sz="1000">
                <a:latin typeface="Arial"/>
                <a:ea typeface="Arial"/>
                <a:cs typeface="Arial"/>
                <a:sym typeface="Arial"/>
              </a:rPr>
              <a:t>.  We often see these messages appear in support of direct funding appeals, product sales, and even efforts to drive traffic to generate advertising revenue.  The revenue generated from spreading disinformation continues to grow and diversify.</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Finally a subset of bad actors are</a:t>
            </a:r>
            <a:r>
              <a:rPr b="1" lang="en-US" sz="1000">
                <a:latin typeface="Arial"/>
                <a:ea typeface="Arial"/>
                <a:cs typeface="Arial"/>
                <a:sym typeface="Arial"/>
              </a:rPr>
              <a:t> “trolls”</a:t>
            </a:r>
            <a:r>
              <a:rPr lang="en-US" sz="1000">
                <a:latin typeface="Arial"/>
                <a:ea typeface="Arial"/>
                <a:cs typeface="Arial"/>
                <a:sym typeface="Arial"/>
              </a:rPr>
              <a:t> who are motivated by the enjoyment they derive from generating disinformation.  Trolls are chaos agents who take pleasure in spreading conspiracies and hate simply because it gives them attention and offers an outlet for their frustration.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As we look to recognize the various forms of mis- and disinformation that get shared online, it is important to look for clues that might help us to recognize the motivations of the disinformers as well.  Understanding those motivations is a valuable way to inoculate against and respond to problematic content.  </a:t>
            </a:r>
            <a:endParaRPr sz="1000">
              <a:latin typeface="Arial"/>
              <a:ea typeface="Arial"/>
              <a:cs typeface="Arial"/>
              <a:sym typeface="Arial"/>
            </a:endParaRPr>
          </a:p>
        </p:txBody>
      </p:sp>
      <p:sp>
        <p:nvSpPr>
          <p:cNvPr id="340" name="Google Shape;340;g27d49f80e41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Before we move on to responsible engagement, let’s briefly recap what we have covered so far.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This problem comes in many forms and deploys many distinct tactics. What we see frequently lives in the gray area between truth and lies, and sticks because it plays to our biases, emotions and desire for easy answers. When it is spread by bad actors, they are motivated by politics, profit, and the thrill of pranks.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Let’s add one final piece of this problem: we can become part of it if we are not careful.</a:t>
            </a:r>
            <a:endParaRPr sz="1000">
              <a:latin typeface="Arial"/>
              <a:ea typeface="Arial"/>
              <a:cs typeface="Arial"/>
              <a:sym typeface="Arial"/>
            </a:endParaRPr>
          </a:p>
        </p:txBody>
      </p:sp>
      <p:sp>
        <p:nvSpPr>
          <p:cNvPr id="356" name="Google Shape;356;p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Now that we have a clear understanding of the landscape and a detailed overview of what the problem looks like and why it exists, let’s start to think about what we can do about it.</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We’ll start by talking about disengaging. A critical rule is in</a:t>
            </a:r>
            <a:r>
              <a:rPr b="1" lang="en-US" sz="1000">
                <a:latin typeface="Arial"/>
                <a:ea typeface="Arial"/>
                <a:cs typeface="Arial"/>
                <a:sym typeface="Arial"/>
              </a:rPr>
              <a:t> almost all</a:t>
            </a:r>
            <a:r>
              <a:rPr lang="en-US" sz="1000">
                <a:latin typeface="Arial"/>
                <a:ea typeface="Arial"/>
                <a:cs typeface="Arial"/>
                <a:sym typeface="Arial"/>
              </a:rPr>
              <a:t> circumstances is that you should NOT engage with mis and disinformation or the people who create and amplify it.  We’ll go through a range of ways to think about how and why you should not engage.</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Then, we’ll talk about the exceptions, the circumstance when we may want to </a:t>
            </a:r>
            <a:r>
              <a:rPr lang="en-US" sz="1000" u="sng">
                <a:latin typeface="Arial"/>
                <a:ea typeface="Arial"/>
                <a:cs typeface="Arial"/>
                <a:sym typeface="Arial"/>
              </a:rPr>
              <a:t>carefully</a:t>
            </a:r>
            <a:r>
              <a:rPr lang="en-US" sz="1000">
                <a:latin typeface="Arial"/>
                <a:ea typeface="Arial"/>
                <a:cs typeface="Arial"/>
                <a:sym typeface="Arial"/>
              </a:rPr>
              <a:t> consider some kind of engagement.</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From there we’ll talk about the specific ways to think about effectively and responsibly messaging when you need to.</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Then we will conclude this section by talking about how to use structured conversations to think about more meaningful ways to </a:t>
            </a:r>
            <a:r>
              <a:rPr lang="en-US" sz="1000" u="sng">
                <a:latin typeface="Arial"/>
                <a:ea typeface="Arial"/>
                <a:cs typeface="Arial"/>
                <a:sym typeface="Arial"/>
              </a:rPr>
              <a:t>build bridges</a:t>
            </a:r>
            <a:r>
              <a:rPr lang="en-US" sz="1000">
                <a:latin typeface="Arial"/>
                <a:ea typeface="Arial"/>
                <a:cs typeface="Arial"/>
                <a:sym typeface="Arial"/>
              </a:rPr>
              <a:t> with people who believe and share misinformation.</a:t>
            </a:r>
            <a:endParaRPr sz="1000">
              <a:latin typeface="Arial"/>
              <a:ea typeface="Arial"/>
              <a:cs typeface="Arial"/>
              <a:sym typeface="Arial"/>
            </a:endParaRPr>
          </a:p>
        </p:txBody>
      </p:sp>
      <p:sp>
        <p:nvSpPr>
          <p:cNvPr id="362" name="Google Shape;36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The first and most important guideline to consider when you find any kind of problematic content, on or offline, is that </a:t>
            </a:r>
            <a:r>
              <a:rPr b="1" lang="en-US" sz="1000">
                <a:latin typeface="Arial"/>
                <a:ea typeface="Arial"/>
                <a:cs typeface="Arial"/>
                <a:sym typeface="Arial"/>
              </a:rPr>
              <a:t>you should not engage</a:t>
            </a:r>
            <a:r>
              <a:rPr lang="en-US" sz="1000">
                <a:latin typeface="Arial"/>
                <a:ea typeface="Arial"/>
                <a:cs typeface="Arial"/>
                <a:sym typeface="Arial"/>
              </a:rPr>
              <a:t>. The risks and downsides far outweigh any perceived benefits. There may be a personal toll if there is backlash against you, or unpredictable social consequences. And critically, your effort to respond can have the </a:t>
            </a:r>
            <a:r>
              <a:rPr lang="en-US" sz="1000" u="sng">
                <a:latin typeface="Arial"/>
                <a:ea typeface="Arial"/>
                <a:cs typeface="Arial"/>
                <a:sym typeface="Arial"/>
              </a:rPr>
              <a:t>opposite</a:t>
            </a:r>
            <a:r>
              <a:rPr lang="en-US" sz="1000">
                <a:latin typeface="Arial"/>
                <a:ea typeface="Arial"/>
                <a:cs typeface="Arial"/>
                <a:sym typeface="Arial"/>
              </a:rPr>
              <a:t> of the intended effect and i</a:t>
            </a:r>
            <a:r>
              <a:rPr lang="en-US" sz="1000" u="sng">
                <a:latin typeface="Arial"/>
                <a:ea typeface="Arial"/>
                <a:cs typeface="Arial"/>
                <a:sym typeface="Arial"/>
              </a:rPr>
              <a:t>ncrease </a:t>
            </a:r>
            <a:r>
              <a:rPr lang="en-US" sz="1000">
                <a:latin typeface="Arial"/>
                <a:ea typeface="Arial"/>
                <a:cs typeface="Arial"/>
                <a:sym typeface="Arial"/>
              </a:rPr>
              <a:t>the reach and potency of the falsehood you’re trying to address.</a:t>
            </a:r>
            <a:endParaRPr sz="1000">
              <a:latin typeface="Arial"/>
              <a:ea typeface="Arial"/>
              <a:cs typeface="Arial"/>
              <a:sym typeface="Arial"/>
            </a:endParaRPr>
          </a:p>
        </p:txBody>
      </p:sp>
      <p:sp>
        <p:nvSpPr>
          <p:cNvPr id="369" name="Google Shape;36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If you </a:t>
            </a:r>
            <a:r>
              <a:rPr lang="en-US" sz="1000" u="sng">
                <a:latin typeface="Arial"/>
                <a:ea typeface="Arial"/>
                <a:cs typeface="Arial"/>
                <a:sym typeface="Arial"/>
              </a:rPr>
              <a:t>do</a:t>
            </a:r>
            <a:r>
              <a:rPr lang="en-US" sz="1000">
                <a:latin typeface="Arial"/>
                <a:ea typeface="Arial"/>
                <a:cs typeface="Arial"/>
                <a:sym typeface="Arial"/>
              </a:rPr>
              <a:t> engage, </a:t>
            </a:r>
            <a:r>
              <a:rPr lang="en-US" sz="1000">
                <a:latin typeface="Arial"/>
                <a:ea typeface="Arial"/>
                <a:cs typeface="Arial"/>
                <a:sym typeface="Arial"/>
              </a:rPr>
              <a:t>you want to avoid some common mistakes we all naturally have a tendency to make. You do not want to argue.  When you argue directly with someone and try to contradict them, they usually respond defensively and get pushed deeper into their own corner and more fiercely defend the fallacy.  Unfortunately, this can actually increase their belief in a misleading concept.  In a heated argument, your disagreement can even be seen (or felt) as evidence in favor of the rumor they believe. </a:t>
            </a:r>
            <a:endParaRPr sz="1000">
              <a:latin typeface="Arial"/>
              <a:ea typeface="Arial"/>
              <a:cs typeface="Arial"/>
              <a:sym typeface="Arial"/>
            </a:endParaRPr>
          </a:p>
        </p:txBody>
      </p:sp>
      <p:sp>
        <p:nvSpPr>
          <p:cNvPr id="375" name="Google Shape;37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Online, </a:t>
            </a:r>
            <a:r>
              <a:rPr lang="en-US" sz="1000" u="sng">
                <a:latin typeface="Arial"/>
                <a:ea typeface="Arial"/>
                <a:cs typeface="Arial"/>
                <a:sym typeface="Arial"/>
              </a:rPr>
              <a:t>any</a:t>
            </a:r>
            <a:r>
              <a:rPr lang="en-US" sz="1000">
                <a:latin typeface="Arial"/>
                <a:ea typeface="Arial"/>
                <a:cs typeface="Arial"/>
                <a:sym typeface="Arial"/>
              </a:rPr>
              <a:t> form of interaction with a falsehood can serve to amplify it.  The algorithms that choose which social media content to feed to people don’t always care whether a post is getting positive or negative engagement. Some algorithms even favor negative engagement! They take any form of viewing, commenting, and resharing as a signal that they should boost the reach of a piece of mis- or disinformation. The last thing you want to do is help more people see something that they wouldn’t have otherwise when you were trying to squash or debunk it. Unfortunately people often become unintentional spreaders of misinformation even when they are trying to do something good.</a:t>
            </a:r>
            <a:endParaRPr sz="1000">
              <a:latin typeface="Arial"/>
              <a:ea typeface="Arial"/>
              <a:cs typeface="Arial"/>
              <a:sym typeface="Arial"/>
            </a:endParaRPr>
          </a:p>
        </p:txBody>
      </p:sp>
      <p:sp>
        <p:nvSpPr>
          <p:cNvPr id="383" name="Google Shape;38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When you try to talk about misleading ideas, disinformation, or conspiracy theories, it is hard to avoid using the language of the people who created them. But, it is critical to prevent disinformers from defining the terms of a debate. When a debate occurs, using the disinformers’ wording allows </a:t>
            </a:r>
            <a:r>
              <a:rPr lang="en-US" sz="1000" u="sng">
                <a:latin typeface="Arial"/>
                <a:ea typeface="Arial"/>
                <a:cs typeface="Arial"/>
                <a:sym typeface="Arial"/>
              </a:rPr>
              <a:t>them</a:t>
            </a:r>
            <a:r>
              <a:rPr lang="en-US" sz="1000">
                <a:latin typeface="Arial"/>
                <a:ea typeface="Arial"/>
                <a:cs typeface="Arial"/>
                <a:sym typeface="Arial"/>
              </a:rPr>
              <a:t> to control the terms of the conversation. This is especially important when it comes to the terminology used around the safety and integrity of our elections. You should not repeat the language used by those who seek to undermine the legitimacy of the democratic process. Their effort to define and repeat the terminology is also an effort to normalize the misleading and harmful ideas.</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The recent reporting on mis-dated envelopes for mail-in ballots in Pennsylvania is a good example.  When a voter forgets to date the outer envelope, or accidentally writes in the wrong year, should this really be called an “illegal mail-in ballot?”  Or is it a ballot with “errors on the envelope?”  Agreeing to call clerical and typographical mistakes “illegal” changes the discussion before it even starts.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p:txBody>
      </p:sp>
      <p:sp>
        <p:nvSpPr>
          <p:cNvPr id="391" name="Google Shape;39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When you interact with someone in real life or online, you need to be very careful to avoid using words or tactics that might embarrass or ridicule them.  Similar to arguing, this usually has the opposite of the intended effect.  While you may be frustrated or even shocked that someone else might believe something you feel is “absurd” or “stupid” you cannot convince them otherwise by making them feel bad, and instead  your effort is more likely to backfile and reinforce their beliefs, and make you an enemy at the same time.</a:t>
            </a:r>
            <a:endParaRPr sz="1000">
              <a:latin typeface="Arial"/>
              <a:ea typeface="Arial"/>
              <a:cs typeface="Arial"/>
              <a:sym typeface="Arial"/>
            </a:endParaRPr>
          </a:p>
        </p:txBody>
      </p:sp>
      <p:sp>
        <p:nvSpPr>
          <p:cNvPr id="402" name="Google Shape;40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latin typeface="Arial"/>
                <a:ea typeface="Arial"/>
                <a:cs typeface="Arial"/>
                <a:sym typeface="Arial"/>
              </a:rPr>
              <a:t>It is common, and seems like “common sense” to</a:t>
            </a:r>
            <a:r>
              <a:rPr lang="en-US" sz="1100">
                <a:latin typeface="Arial"/>
                <a:ea typeface="Arial"/>
                <a:cs typeface="Arial"/>
                <a:sym typeface="Arial"/>
              </a:rPr>
              <a:t> respond to misinformation by sharing a fact-check. </a:t>
            </a:r>
            <a:r>
              <a:rPr lang="en-US" sz="1100">
                <a:latin typeface="Arial"/>
                <a:ea typeface="Arial"/>
                <a:cs typeface="Arial"/>
                <a:sym typeface="Arial"/>
              </a:rPr>
              <a:t>Fact checks and the people that produce them are a critical piece of the effort to counteract and build resilience to mis and disinformation. </a:t>
            </a:r>
            <a:r>
              <a:rPr lang="en-US" sz="1100">
                <a:latin typeface="Arial"/>
                <a:ea typeface="Arial"/>
                <a:cs typeface="Arial"/>
                <a:sym typeface="Arial"/>
              </a:rPr>
              <a:t> But some ways of using fact checking sources are more effective than others.  Unfortunately, many of the same people who believe or post misinformation are already skeptical of the organization</a:t>
            </a:r>
            <a:r>
              <a:rPr lang="en-US" sz="1100">
                <a:latin typeface="Arial"/>
                <a:ea typeface="Arial"/>
                <a:cs typeface="Arial"/>
                <a:sym typeface="Arial"/>
              </a:rPr>
              <a:t>s</a:t>
            </a:r>
            <a:r>
              <a:rPr lang="en-US" sz="1100">
                <a:latin typeface="Arial"/>
                <a:ea typeface="Arial"/>
                <a:cs typeface="Arial"/>
                <a:sym typeface="Arial"/>
              </a:rPr>
              <a:t> that produce fact-checks, and simply dismiss them as biased.  </a:t>
            </a:r>
            <a:r>
              <a:rPr lang="en-US" sz="1100">
                <a:latin typeface="Arial"/>
                <a:ea typeface="Arial"/>
                <a:cs typeface="Arial"/>
                <a:sym typeface="Arial"/>
              </a:rPr>
              <a:t>This is yet another case where the fact-check can actually serve as evidence to some that the falsehood they believe is true.  From their perspective, if you are relying on an untrustworthy or biased source, that is another strike against your argument, and a point in favor of their belief.</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Responding with just a fact check can also come across as condescending. It’s like saying, “You should have looked it up!”  I</a:t>
            </a:r>
            <a:r>
              <a:rPr lang="en-US" sz="1100">
                <a:latin typeface="Arial"/>
                <a:ea typeface="Arial"/>
                <a:cs typeface="Arial"/>
                <a:sym typeface="Arial"/>
              </a:rPr>
              <a:t>t is more effective to read the fact-check, and think about what it teaches </a:t>
            </a:r>
            <a:r>
              <a:rPr lang="en-US" sz="1100" u="sng">
                <a:latin typeface="Arial"/>
                <a:ea typeface="Arial"/>
                <a:cs typeface="Arial"/>
                <a:sym typeface="Arial"/>
              </a:rPr>
              <a:t>you</a:t>
            </a:r>
            <a:r>
              <a:rPr lang="en-US" sz="1100">
                <a:latin typeface="Arial"/>
                <a:ea typeface="Arial"/>
                <a:cs typeface="Arial"/>
                <a:sym typeface="Arial"/>
              </a:rPr>
              <a:t> about the motivations and gaps in knowledge that are exposed by a piece of misinformation.  Then you can use this knowledge, or the original sources mentioned on the fact-checking site, to help you communicate positively about the topic in a way that educates rather than demeans.</a:t>
            </a:r>
            <a:endParaRPr sz="1100">
              <a:latin typeface="Arial"/>
              <a:ea typeface="Arial"/>
              <a:cs typeface="Arial"/>
              <a:sym typeface="Arial"/>
            </a:endParaRPr>
          </a:p>
        </p:txBody>
      </p:sp>
      <p:sp>
        <p:nvSpPr>
          <p:cNvPr id="410" name="Google Shape;41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sz="1000">
                <a:latin typeface="Arial"/>
                <a:ea typeface="Arial"/>
                <a:cs typeface="Arial"/>
                <a:sym typeface="Arial"/>
              </a:rPr>
              <a:t>Misinformation spreading on social media has become a fact of life: it fuels polarization and hate, it drives down trust in institutions, it amplifies fringe science and conspiracies, and it incites violence. Every political and social issue we hope to address is now impacted by the threat of false and misleading claims that can confuse and radicalize the public.</a:t>
            </a:r>
            <a:endParaRPr sz="1000">
              <a:latin typeface="Arial"/>
              <a:ea typeface="Arial"/>
              <a:cs typeface="Arial"/>
              <a:sym typeface="Arial"/>
            </a:endParaRPr>
          </a:p>
        </p:txBody>
      </p:sp>
      <p:sp>
        <p:nvSpPr>
          <p:cNvPr id="186" name="Google Shape;18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This may seem redundant at this point but it cannot be stated enough.  Before you consider how to respond, you should always consider IF you should respond.  If you are in doubt about the risks, the answer is always DO NOT ENGAGE. DO NOT RESPOND.</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Now Eileen will explain When &amp; How you can engage effectively.</a:t>
            </a:r>
            <a:endParaRPr sz="1000">
              <a:latin typeface="Arial"/>
              <a:ea typeface="Arial"/>
              <a:cs typeface="Arial"/>
              <a:sym typeface="Arial"/>
            </a:endParaRPr>
          </a:p>
        </p:txBody>
      </p:sp>
      <p:sp>
        <p:nvSpPr>
          <p:cNvPr id="418" name="Google Shape;41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7d49f80e4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27d49f80e4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solidFill>
                  <a:srgbClr val="4D1C53"/>
                </a:solidFill>
                <a:latin typeface="Arial"/>
                <a:ea typeface="Arial"/>
                <a:cs typeface="Arial"/>
                <a:sym typeface="Arial"/>
              </a:rPr>
              <a:t> </a:t>
            </a:r>
            <a:r>
              <a:rPr lang="en-US" sz="1000">
                <a:latin typeface="Arial"/>
                <a:ea typeface="Arial"/>
                <a:cs typeface="Arial"/>
                <a:sym typeface="Arial"/>
              </a:rPr>
              <a:t>Before we talk about how to actually engage responsibly, we need to think about what circumstances make it appropriate to consider attempting to respond.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i="1" lang="en-US" sz="1000">
                <a:latin typeface="Arial"/>
                <a:ea typeface="Arial"/>
                <a:cs typeface="Arial"/>
                <a:sym typeface="Arial"/>
              </a:rPr>
              <a:t>There are a few types of situations where it is helpful to engage.</a:t>
            </a:r>
            <a:endParaRPr i="1"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292100" lvl="0" marL="457200" rtl="0" algn="l">
              <a:lnSpc>
                <a:spcPct val="100000"/>
              </a:lnSpc>
              <a:spcBef>
                <a:spcPts val="0"/>
              </a:spcBef>
              <a:spcAft>
                <a:spcPts val="0"/>
              </a:spcAft>
              <a:buClr>
                <a:schemeClr val="dk1"/>
              </a:buClr>
              <a:buSzPts val="1000"/>
              <a:buFont typeface="Arial"/>
              <a:buAutoNum type="arabicPeriod"/>
            </a:pPr>
            <a:r>
              <a:rPr lang="en-US" sz="1000">
                <a:latin typeface="Arial"/>
                <a:ea typeface="Arial"/>
                <a:cs typeface="Arial"/>
                <a:sym typeface="Arial"/>
              </a:rPr>
              <a:t>When a rumor, conspiracy theory, or other type of misinformation has already become widely known and discussed throughout the community, that idea may cross a</a:t>
            </a:r>
            <a:r>
              <a:rPr b="1" lang="en-US" sz="1000">
                <a:latin typeface="Arial"/>
                <a:ea typeface="Arial"/>
                <a:cs typeface="Arial"/>
                <a:sym typeface="Arial"/>
              </a:rPr>
              <a:t> tipping point </a:t>
            </a:r>
            <a:r>
              <a:rPr lang="en-US" sz="1000">
                <a:latin typeface="Arial"/>
                <a:ea typeface="Arial"/>
                <a:cs typeface="Arial"/>
                <a:sym typeface="Arial"/>
              </a:rPr>
              <a:t>where the benefit of </a:t>
            </a:r>
            <a:r>
              <a:rPr lang="en-US" sz="1000">
                <a:latin typeface="Arial"/>
                <a:ea typeface="Arial"/>
                <a:cs typeface="Arial"/>
                <a:sym typeface="Arial"/>
              </a:rPr>
              <a:t>addressing</a:t>
            </a:r>
            <a:r>
              <a:rPr lang="en-US" sz="1000">
                <a:latin typeface="Arial"/>
                <a:ea typeface="Arial"/>
                <a:cs typeface="Arial"/>
                <a:sym typeface="Arial"/>
              </a:rPr>
              <a:t> the issue outweighs the potential harm. Basically, the tipping point comes once </a:t>
            </a:r>
            <a:r>
              <a:rPr lang="en-US" sz="1000">
                <a:latin typeface="Arial"/>
                <a:ea typeface="Arial"/>
                <a:cs typeface="Arial"/>
                <a:sym typeface="Arial"/>
              </a:rPr>
              <a:t>It is too late to prevent the message from spreading further. </a:t>
            </a:r>
            <a:r>
              <a:rPr lang="en-US" sz="1000">
                <a:latin typeface="Arial"/>
                <a:ea typeface="Arial"/>
                <a:cs typeface="Arial"/>
                <a:sym typeface="Arial"/>
              </a:rPr>
              <a:t> Deciding when misinformation has reached a tipping point is subjective, but once misinformation </a:t>
            </a:r>
            <a:r>
              <a:rPr lang="en-US" sz="1000">
                <a:latin typeface="Arial"/>
                <a:ea typeface="Arial"/>
                <a:cs typeface="Arial"/>
                <a:sym typeface="Arial"/>
              </a:rPr>
              <a:t>is already circulating widely on multiple social media platforms, generating news coverage, or is being discussed frequently within a community, it probably deserves a response.  </a:t>
            </a:r>
            <a:endParaRPr sz="1000">
              <a:latin typeface="Arial"/>
              <a:ea typeface="Arial"/>
              <a:cs typeface="Arial"/>
              <a:sym typeface="Arial"/>
            </a:endParaRPr>
          </a:p>
          <a:p>
            <a:pPr indent="0" lvl="0" marL="457200" rtl="0" algn="l">
              <a:lnSpc>
                <a:spcPct val="100000"/>
              </a:lnSpc>
              <a:spcBef>
                <a:spcPts val="0"/>
              </a:spcBef>
              <a:spcAft>
                <a:spcPts val="0"/>
              </a:spcAft>
              <a:buNone/>
            </a:pPr>
            <a:r>
              <a:t/>
            </a:r>
            <a:endParaRPr sz="1000">
              <a:latin typeface="Arial"/>
              <a:ea typeface="Arial"/>
              <a:cs typeface="Arial"/>
              <a:sym typeface="Arial"/>
            </a:endParaRPr>
          </a:p>
          <a:p>
            <a:pPr indent="-292100" lvl="0" marL="457200" rtl="0" algn="l">
              <a:lnSpc>
                <a:spcPct val="100000"/>
              </a:lnSpc>
              <a:spcBef>
                <a:spcPts val="0"/>
              </a:spcBef>
              <a:spcAft>
                <a:spcPts val="0"/>
              </a:spcAft>
              <a:buClr>
                <a:schemeClr val="dk1"/>
              </a:buClr>
              <a:buSzPts val="1000"/>
              <a:buFont typeface="Arial"/>
              <a:buAutoNum type="arabicPeriod"/>
            </a:pPr>
            <a:r>
              <a:rPr lang="en-US" sz="1000">
                <a:latin typeface="Arial"/>
                <a:ea typeface="Arial"/>
                <a:cs typeface="Arial"/>
                <a:sym typeface="Arial"/>
              </a:rPr>
              <a:t>Sometimes,</a:t>
            </a:r>
            <a:r>
              <a:rPr lang="en-US" sz="1000">
                <a:latin typeface="Arial"/>
                <a:ea typeface="Arial"/>
                <a:cs typeface="Arial"/>
                <a:sym typeface="Arial"/>
              </a:rPr>
              <a:t> a particular piece of misinformation pops up to fill a</a:t>
            </a:r>
            <a:r>
              <a:rPr lang="en-US" sz="1000">
                <a:latin typeface="Arial"/>
                <a:ea typeface="Arial"/>
                <a:cs typeface="Arial"/>
                <a:sym typeface="Arial"/>
              </a:rPr>
              <a:t> gap in information or </a:t>
            </a:r>
            <a:r>
              <a:rPr b="1" lang="en-US" sz="1000">
                <a:latin typeface="Arial"/>
                <a:ea typeface="Arial"/>
                <a:cs typeface="Arial"/>
                <a:sym typeface="Arial"/>
              </a:rPr>
              <a:t>“</a:t>
            </a:r>
            <a:r>
              <a:rPr b="1" lang="en-US" sz="1000">
                <a:latin typeface="Arial"/>
                <a:ea typeface="Arial"/>
                <a:cs typeface="Arial"/>
                <a:sym typeface="Arial"/>
              </a:rPr>
              <a:t>knowledge gap.” </a:t>
            </a:r>
            <a:r>
              <a:rPr lang="en-US" sz="1000">
                <a:latin typeface="Arial"/>
                <a:ea typeface="Arial"/>
                <a:cs typeface="Arial"/>
                <a:sym typeface="Arial"/>
              </a:rPr>
              <a:t>This often occurs when there is legitimate demand for information on a subject but you can only find low quality information when you search for it.  If you can identify a knowledge gap exposed by problematic content, then that represents a good candidate for response.  The goal here is to fill that deficit with good information rather than repeating the falsehood, which is both safer, and more productive.  A good example of a knowledge gap </a:t>
            </a:r>
            <a:r>
              <a:rPr lang="en-US" sz="1000">
                <a:latin typeface="Arial"/>
                <a:ea typeface="Arial"/>
                <a:cs typeface="Arial"/>
                <a:sym typeface="Arial"/>
              </a:rPr>
              <a:t>occurred</a:t>
            </a:r>
            <a:r>
              <a:rPr lang="en-US" sz="1000">
                <a:latin typeface="Arial"/>
                <a:ea typeface="Arial"/>
                <a:cs typeface="Arial"/>
                <a:sym typeface="Arial"/>
              </a:rPr>
              <a:t> during the 2020 elections when Pennsylvania introduced mail-in voting and new voting machines.  People looking for information on how to participate in the 2020 election found a wide variety of misinformation.  Some represented honest mistakes from their fellow confused citizens, but the knowledge gap also left plenty of room for bad actors to spread disinformation.  The LWV responded to this knowledge gap with voter education across several media platforms.</a:t>
            </a:r>
            <a:endParaRPr sz="1000">
              <a:latin typeface="Arial"/>
              <a:ea typeface="Arial"/>
              <a:cs typeface="Arial"/>
              <a:sym typeface="Arial"/>
            </a:endParaRPr>
          </a:p>
          <a:p>
            <a:pPr indent="0" lvl="0" marL="457200" rtl="0" algn="l">
              <a:lnSpc>
                <a:spcPct val="100000"/>
              </a:lnSpc>
              <a:spcBef>
                <a:spcPts val="0"/>
              </a:spcBef>
              <a:spcAft>
                <a:spcPts val="0"/>
              </a:spcAft>
              <a:buNone/>
            </a:pPr>
            <a:r>
              <a:t/>
            </a:r>
            <a:endParaRPr sz="1000">
              <a:latin typeface="Arial"/>
              <a:ea typeface="Arial"/>
              <a:cs typeface="Arial"/>
              <a:sym typeface="Arial"/>
            </a:endParaRPr>
          </a:p>
          <a:p>
            <a:pPr indent="-292100" lvl="0" marL="457200" rtl="0" algn="l">
              <a:lnSpc>
                <a:spcPct val="100000"/>
              </a:lnSpc>
              <a:spcBef>
                <a:spcPts val="0"/>
              </a:spcBef>
              <a:spcAft>
                <a:spcPts val="0"/>
              </a:spcAft>
              <a:buClr>
                <a:schemeClr val="dk1"/>
              </a:buClr>
              <a:buSzPts val="1000"/>
              <a:buFont typeface="Arial"/>
              <a:buAutoNum type="arabicPeriod"/>
            </a:pPr>
            <a:r>
              <a:rPr lang="en-US" sz="1000">
                <a:latin typeface="Arial"/>
                <a:ea typeface="Arial"/>
                <a:cs typeface="Arial"/>
                <a:sym typeface="Arial"/>
              </a:rPr>
              <a:t>In some cases, you may find yourself in a situation where misinformation creates a concrete </a:t>
            </a:r>
            <a:r>
              <a:rPr b="1" lang="en-US" sz="1000">
                <a:latin typeface="Arial"/>
                <a:ea typeface="Arial"/>
                <a:cs typeface="Arial"/>
                <a:sym typeface="Arial"/>
              </a:rPr>
              <a:t>obstacle </a:t>
            </a:r>
            <a:r>
              <a:rPr lang="en-US" sz="1000">
                <a:latin typeface="Arial"/>
                <a:ea typeface="Arial"/>
                <a:cs typeface="Arial"/>
                <a:sym typeface="Arial"/>
              </a:rPr>
              <a:t>in the real world. Registering voters or participating in the voting process are obvious examples. In these situations, a falsehood may need to be addressed in the moment to actually overcome that obstacle. In these circumstances it is critical to recall the guidance about how NOT to engage.  Particularly the advice about avoiding arguments and embarrassing others. Structured conversations, which we’ll talk about in a moment can be particularly useful in these situations.</a:t>
            </a:r>
            <a:endParaRPr sz="1000">
              <a:latin typeface="Arial"/>
              <a:ea typeface="Arial"/>
              <a:cs typeface="Arial"/>
              <a:sym typeface="Arial"/>
            </a:endParaRPr>
          </a:p>
        </p:txBody>
      </p:sp>
      <p:sp>
        <p:nvSpPr>
          <p:cNvPr id="426" name="Google Shape;426;g27d49f80e4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Spoiler Alert! The following strategies require preparation and thought, rather than being off the cuff.</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 </a:t>
            </a:r>
            <a:r>
              <a:rPr lang="en-US" sz="1000">
                <a:latin typeface="Arial"/>
                <a:ea typeface="Arial"/>
                <a:cs typeface="Arial"/>
                <a:sym typeface="Arial"/>
              </a:rPr>
              <a:t>“Prebunking” has become a key strategy to combat misinformation.  A pre-bunk is a message designed to inoculate someone against a particular misinformation narrative or tactic so that they are more resilient to it, much in the same way that a vaccine inoculates us against a virus.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Helping people develop this immunity to misinformation requires carefully identifying, crafting, and communicating a message that can effectively pre-bunk a bad idea without the risk of amplifying it.</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This set of tips originally designed for journalists is a useful checklist to follow when you want to embark on pre-bunking as a counter messaging strategy.</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Start by figuring out what the data deficit is you want to tackle and carefully choose an example that is easy and safe to communicate.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Build your message by starting with the truth, make sure to warn the audience that you’re going to talk about a falsehood, provide some detail to explain the actual problem you’re tackling, describe the tactic used to mislead, and close the message by restating the true information bolstered by evidence to justify how you know what you know.</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Make your message simple and shareable and make it available where the people impacted are likely to see it.</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This is the strategy we used when we created the video “Journey of an Official Election Ballot”, in order to fully explain and prebunk what happens before, during, and after a voter completes a ballot.. This popular video can be found on our “Explainers and Graphics” web page, along with ALL of the other educational resources and web pages we have created at www.lwvpgh.org.</a:t>
            </a:r>
            <a:endParaRPr sz="1000">
              <a:latin typeface="Arial"/>
              <a:ea typeface="Arial"/>
              <a:cs typeface="Arial"/>
              <a:sym typeface="Arial"/>
            </a:endParaRPr>
          </a:p>
        </p:txBody>
      </p:sp>
      <p:sp>
        <p:nvSpPr>
          <p:cNvPr id="435" name="Google Shape;43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When the right criteria have been met for engaging in counter messaging and you have a specific problem you need to address. This structure for a message can be a useful way to think about designing that communication.  It mirrors the tips we just outlined and follows a basic structure. Begin and end your message with facts, be sure to warn the audience before you describe the problem, and make sure to explain how the message is misleading by describing the tactics it uses, the reasons why it is persuasive, and if possible, explain the motives of those who created it.</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p:txBody>
      </p:sp>
      <p:sp>
        <p:nvSpPr>
          <p:cNvPr id="444" name="Google Shape;44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When circumstances permit, active and structured conversations can be a valuable approach to addressing misinformation within your community.  Particularly when there is more time and possibly the opportunity to engage face to face.</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A meaningful structured conversation starts with openness and a sincere effort to understand someone else’s perspective.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Begin by asking questions that help you learn what someone else believes and why those beliefs are important to them.</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Be sure to show trust and empathy so that you can establish the shared values you have and your honest desire to understand the fears someone else has.</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As you delve into the specifics, maintain a focus on the motives of those who created the messages in question rather than the person you’re speaking with so that you are not alienating them.</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Be sure to share your own perspective in a way that describes your personal experience, how you learned what you learned, and why you find it meaningful.</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This structured conversation strategy builds on all of the advice we have reviewed in this counter messaging section.  Effective structured conversations avoid arguments and demeaning language. They don’t rely solely on the authority of outside voices like news organizations or fact-checkers, and instead build on personal experience.</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This approach can be complicated and doesn’t always work in the moment, but when you demonstrate respect and empathy as you communicate you are more likely to build trust that will have a lasting impact.</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292100" lvl="0" marL="457200" rtl="0" algn="l">
              <a:lnSpc>
                <a:spcPct val="100000"/>
              </a:lnSpc>
              <a:spcBef>
                <a:spcPts val="0"/>
              </a:spcBef>
              <a:spcAft>
                <a:spcPts val="0"/>
              </a:spcAft>
              <a:buSzPts val="1000"/>
              <a:buFont typeface="Arial"/>
              <a:buChar char="●"/>
            </a:pPr>
            <a:r>
              <a:rPr lang="en-US" sz="1000">
                <a:latin typeface="Arial"/>
                <a:ea typeface="Arial"/>
                <a:cs typeface="Arial"/>
                <a:sym typeface="Arial"/>
              </a:rPr>
              <a:t>Do not advance slide –  Insert roleplay of Structured Conversation.  </a:t>
            </a:r>
            <a:endParaRPr sz="1000">
              <a:latin typeface="Arial"/>
              <a:ea typeface="Arial"/>
              <a:cs typeface="Arial"/>
              <a:sym typeface="Arial"/>
            </a:endParaRPr>
          </a:p>
          <a:p>
            <a:pPr indent="0" lvl="0" marL="457200" rtl="0" algn="l">
              <a:lnSpc>
                <a:spcPct val="100000"/>
              </a:lnSpc>
              <a:spcBef>
                <a:spcPts val="0"/>
              </a:spcBef>
              <a:spcAft>
                <a:spcPts val="0"/>
              </a:spcAft>
              <a:buNone/>
            </a:pPr>
            <a:r>
              <a:t/>
            </a:r>
            <a:endParaRPr sz="1000">
              <a:latin typeface="Arial"/>
              <a:ea typeface="Arial"/>
              <a:cs typeface="Arial"/>
              <a:sym typeface="Arial"/>
            </a:endParaRPr>
          </a:p>
        </p:txBody>
      </p:sp>
      <p:sp>
        <p:nvSpPr>
          <p:cNvPr id="451" name="Google Shape;45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sz="1000">
                <a:latin typeface="Arial"/>
                <a:ea typeface="Arial"/>
                <a:cs typeface="Arial"/>
                <a:sym typeface="Arial"/>
              </a:rPr>
              <a:t>The last portion of our training is about what you can do as soon as TODAY to help build resilience to misinformation for yourself, and contribute to your community. Effectively spotting mis- and disinformation when you see it online or in your community is a skill that requires practice.  Learning to do it quickly and accurately takes time and effort.  The League of Women Voters has partnered with the Algorithmic Transparency Institute on a program called the Civic Listening Corps to give you the opportunity to find and report problematic content when you see it so that you can exercise these new skills and so that you can benefit broader efforts to combat misinformation across the country.</a:t>
            </a:r>
            <a:endParaRPr sz="1000">
              <a:latin typeface="Arial"/>
              <a:ea typeface="Arial"/>
              <a:cs typeface="Arial"/>
              <a:sym typeface="Arial"/>
            </a:endParaRPr>
          </a:p>
        </p:txBody>
      </p:sp>
      <p:sp>
        <p:nvSpPr>
          <p:cNvPr id="474" name="Google Shape;47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The Civic Listening Corps Program continues the training you have begun today by going into greater detail on the common forms and tactics used to spread misinformation.</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This volunteer program operates on a shift-based model where you sign up to commit one or more hours to dedicate to the task of listening to the discourse in your own social media feeds or elsewhere online to find instances of problematic content that are circulating.</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You then flag that content and submit it to a shared repository and describe the problem you identified with it.</a:t>
            </a:r>
            <a:endParaRPr sz="1000">
              <a:latin typeface="Arial"/>
              <a:ea typeface="Arial"/>
              <a:cs typeface="Arial"/>
              <a:sym typeface="Arial"/>
            </a:endParaRPr>
          </a:p>
        </p:txBody>
      </p:sp>
      <p:sp>
        <p:nvSpPr>
          <p:cNvPr id="481" name="Google Shape;48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Over time, by participating in this process you can help achieve multiple goals at once.</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For yourself and your community, the act of finding and flagging problematic content helps you build the resilience we seek directly.  You learn to recognize common types of messages and gain an awareness of the most recent and popular strategies used to mislead people.  This makes you less susceptible yourself, and it arms you with knowledge and personal experience that you can use to communicate with others to share your resilience.</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At the same time you will benefit the broader community of organizations working together to combat mis and disinformation by sharing what you see locally with others all across the country to establish a foundation of situational awareness that can support communications and inoculation messaging.</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Finally, by comprehensively identifying and documenting the problems we encounter, we identify and take action based on the patterns that are identified.  Bad actors can be exposed and the social media platforms that enable them to amplify falsehoods can be held accountable.</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Participating in the Civic Listening Corps gives you the opportunity to participate in realizing the vision of a  “whole of society response” to combating mis- and disinformation.</a:t>
            </a:r>
            <a:endParaRPr sz="1000">
              <a:latin typeface="Arial"/>
              <a:ea typeface="Arial"/>
              <a:cs typeface="Arial"/>
              <a:sym typeface="Arial"/>
            </a:endParaRPr>
          </a:p>
        </p:txBody>
      </p:sp>
      <p:sp>
        <p:nvSpPr>
          <p:cNvPr id="500" name="Google Shape;50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latin typeface="Arial"/>
                <a:ea typeface="Arial"/>
                <a:cs typeface="Arial"/>
                <a:sym typeface="Arial"/>
              </a:rPr>
              <a:t>There are two ways you can start to participate TODAY.</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First, you can take out your mobile phone right now, open the camera app, and point it at this QR code.  When you scan it, your device will ask you if you would like to add the League of Women Voters Tiplines to your address book.  If you do so, you will essentially bookmark these contacts on your device.  Then, the next time you encounter something problematic online you will have an instant means for flagging that content into this shared repository.  As you scroll through any social media app, you can choose to click the “share” button for something you found online that looks problematic. But instead of amplifying it within the platform you can share it via SMS to this tipline you just added to your device so that our community is made aware of it.</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The second way you can participate is by signing up to join the League’s effort at the Civic Listening Corps.  Visit this link in your browser or phone and confirm your interest and you’ll be invited to the next Civic Listening Corp training and get updates on listening shifts that you can sign up for.</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100" u="sng">
                <a:solidFill>
                  <a:srgbClr val="0000FF"/>
                </a:solidFill>
                <a:hlinkClick r:id="rId2">
                  <a:extLst>
                    <a:ext uri="{A12FA001-AC4F-418D-AE19-62706E023703}">
                      <ahyp:hlinkClr val="tx"/>
                    </a:ext>
                  </a:extLst>
                </a:hlinkClick>
              </a:rPr>
              <a:t>https://tinyurl.com/lwvciviclistening</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US" sz="1000">
                <a:latin typeface="Arial"/>
                <a:ea typeface="Arial"/>
                <a:cs typeface="Arial"/>
                <a:sym typeface="Arial"/>
              </a:rPr>
              <a:t>By actively participating in this process you can help the League understand and combat the misinformation that is affecting your community, and likely other communities as well.</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p:txBody>
      </p:sp>
      <p:sp>
        <p:nvSpPr>
          <p:cNvPr id="516" name="Google Shape;51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These are some of the resources that were used to create this presentation.  Many of them are also available on our website at </a:t>
            </a:r>
            <a:r>
              <a:rPr lang="en-US" u="sng">
                <a:solidFill>
                  <a:schemeClr val="hlink"/>
                </a:solidFill>
                <a:hlinkClick r:id="rId2"/>
              </a:rPr>
              <a:t>www.lwvpgh.org/disinfo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You can view a previously recorded version of this presentation on the webpage.  A slide deck is also available for downloading.</a:t>
            </a:r>
            <a:endParaRPr/>
          </a:p>
        </p:txBody>
      </p:sp>
      <p:sp>
        <p:nvSpPr>
          <p:cNvPr id="527" name="Google Shape;52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Unfortunately, this is a complex problem and</a:t>
            </a:r>
            <a:r>
              <a:rPr b="1" i="1" lang="en-US" sz="1100">
                <a:latin typeface="Arial"/>
                <a:ea typeface="Arial"/>
                <a:cs typeface="Arial"/>
                <a:sym typeface="Arial"/>
              </a:rPr>
              <a:t> there is no silver bullet</a:t>
            </a:r>
            <a:r>
              <a:rPr lang="en-US" sz="1100">
                <a:latin typeface="Arial"/>
                <a:ea typeface="Arial"/>
                <a:cs typeface="Arial"/>
                <a:sym typeface="Arial"/>
              </a:rPr>
              <a:t> to solve it. Social media platforms and fact-checkers can't moderate us out of this downward spiral, and no act of Congress can effectively restrict the flood of misinformation that is likely to continue unabated.</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193" name="Google Shape;19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3" name="Google Shape;53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Instead, </a:t>
            </a:r>
            <a:r>
              <a:rPr b="1" lang="en-US" sz="1100">
                <a:latin typeface="Arial"/>
                <a:ea typeface="Arial"/>
                <a:cs typeface="Arial"/>
                <a:sym typeface="Arial"/>
              </a:rPr>
              <a:t>building capacity within our communities to establish resilience to the impact of misinformation is critical</a:t>
            </a:r>
            <a:r>
              <a:rPr lang="en-US" sz="1100">
                <a:latin typeface="Arial"/>
                <a:ea typeface="Arial"/>
                <a:cs typeface="Arial"/>
                <a:sym typeface="Arial"/>
              </a:rPr>
              <a:t>. If we cultivate a shared sense of civic responsibility for understanding and identifying harmful and misleading messages and then invest energy in constructively engaging with one another we can build the necessary bridges and find the common ground required to engage the whole of our society in an effort to improve our discourse.</a:t>
            </a:r>
            <a:endParaRPr>
              <a:latin typeface="Arial"/>
              <a:ea typeface="Arial"/>
              <a:cs typeface="Arial"/>
              <a:sym typeface="Arial"/>
            </a:endParaRPr>
          </a:p>
        </p:txBody>
      </p:sp>
      <p:sp>
        <p:nvSpPr>
          <p:cNvPr id="200" name="Google Shape;2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000">
                <a:latin typeface="Arial"/>
                <a:ea typeface="Arial"/>
                <a:cs typeface="Arial"/>
                <a:sym typeface="Arial"/>
              </a:rPr>
              <a:t>We are here today to realize this idea of a “whole of society effort”. Let’s start by thinking about what that really means:   It means we </a:t>
            </a:r>
            <a:r>
              <a:rPr lang="en-US" sz="1000">
                <a:latin typeface="Arial"/>
                <a:ea typeface="Arial"/>
                <a:cs typeface="Arial"/>
                <a:sym typeface="Arial"/>
              </a:rPr>
              <a:t>acknowledge</a:t>
            </a:r>
            <a:r>
              <a:rPr lang="en-US" sz="1000">
                <a:latin typeface="Arial"/>
                <a:ea typeface="Arial"/>
                <a:cs typeface="Arial"/>
                <a:sym typeface="Arial"/>
              </a:rPr>
              <a:t> that </a:t>
            </a:r>
            <a:r>
              <a:rPr b="1" lang="en-US" sz="1000">
                <a:latin typeface="Arial"/>
                <a:ea typeface="Arial"/>
                <a:cs typeface="Arial"/>
                <a:sym typeface="Arial"/>
              </a:rPr>
              <a:t>w</a:t>
            </a:r>
            <a:r>
              <a:rPr b="1" lang="en-US" sz="1000">
                <a:latin typeface="Arial"/>
                <a:ea typeface="Arial"/>
                <a:cs typeface="Arial"/>
                <a:sym typeface="Arial"/>
              </a:rPr>
              <a:t>e all share a responsibility</a:t>
            </a:r>
            <a:r>
              <a:rPr lang="en-US" sz="1000">
                <a:latin typeface="Arial"/>
                <a:ea typeface="Arial"/>
                <a:cs typeface="Arial"/>
                <a:sym typeface="Arial"/>
              </a:rPr>
              <a:t> and </a:t>
            </a:r>
            <a:r>
              <a:rPr b="1" lang="en-US" sz="1000">
                <a:latin typeface="Arial"/>
                <a:ea typeface="Arial"/>
                <a:cs typeface="Arial"/>
                <a:sym typeface="Arial"/>
              </a:rPr>
              <a:t>civic duty</a:t>
            </a:r>
            <a:r>
              <a:rPr lang="en-US" sz="1000">
                <a:latin typeface="Arial"/>
                <a:ea typeface="Arial"/>
                <a:cs typeface="Arial"/>
                <a:sym typeface="Arial"/>
              </a:rPr>
              <a:t> to understand and address the misinformation corrupting our discourse.</a:t>
            </a:r>
            <a:endParaRPr sz="1000">
              <a:latin typeface="Arial"/>
              <a:ea typeface="Arial"/>
              <a:cs typeface="Arial"/>
              <a:sym typeface="Arial"/>
            </a:endParaRPr>
          </a:p>
          <a:p>
            <a:pPr indent="0" lvl="0" marL="0" rtl="0" algn="l">
              <a:lnSpc>
                <a:spcPct val="100000"/>
              </a:lnSpc>
              <a:spcBef>
                <a:spcPts val="0"/>
              </a:spcBef>
              <a:spcAft>
                <a:spcPts val="0"/>
              </a:spcAft>
              <a:buNone/>
            </a:pPr>
            <a:r>
              <a:t/>
            </a:r>
            <a:endParaRPr sz="1000">
              <a:latin typeface="Arial"/>
              <a:ea typeface="Arial"/>
              <a:cs typeface="Arial"/>
              <a:sym typeface="Arial"/>
            </a:endParaRPr>
          </a:p>
          <a:p>
            <a:pPr indent="-292100" lvl="0" marL="457200" rtl="0" algn="l">
              <a:lnSpc>
                <a:spcPct val="100000"/>
              </a:lnSpc>
              <a:spcBef>
                <a:spcPts val="0"/>
              </a:spcBef>
              <a:spcAft>
                <a:spcPts val="0"/>
              </a:spcAft>
              <a:buClr>
                <a:schemeClr val="dk1"/>
              </a:buClr>
              <a:buSzPts val="1000"/>
              <a:buFont typeface="Arial"/>
              <a:buChar char="●"/>
            </a:pPr>
            <a:r>
              <a:rPr lang="en-US" sz="1000">
                <a:latin typeface="Arial"/>
                <a:ea typeface="Arial"/>
                <a:cs typeface="Arial"/>
                <a:sym typeface="Arial"/>
              </a:rPr>
              <a:t>It means </a:t>
            </a:r>
            <a:r>
              <a:rPr b="1" lang="en-US" sz="1000">
                <a:latin typeface="Arial"/>
                <a:ea typeface="Arial"/>
                <a:cs typeface="Arial"/>
                <a:sym typeface="Arial"/>
              </a:rPr>
              <a:t>embracing</a:t>
            </a:r>
            <a:r>
              <a:rPr lang="en-US" sz="1000">
                <a:latin typeface="Arial"/>
                <a:ea typeface="Arial"/>
                <a:cs typeface="Arial"/>
                <a:sym typeface="Arial"/>
              </a:rPr>
              <a:t> that everyone can be affected by and contribute to mis and dis-information regardless of their political perspective.</a:t>
            </a:r>
            <a:endParaRPr sz="1000">
              <a:latin typeface="Arial"/>
              <a:ea typeface="Arial"/>
              <a:cs typeface="Arial"/>
              <a:sym typeface="Arial"/>
            </a:endParaRPr>
          </a:p>
          <a:p>
            <a:pPr indent="-292100" lvl="0" marL="457200" rtl="0" algn="l">
              <a:lnSpc>
                <a:spcPct val="100000"/>
              </a:lnSpc>
              <a:spcBef>
                <a:spcPts val="0"/>
              </a:spcBef>
              <a:spcAft>
                <a:spcPts val="0"/>
              </a:spcAft>
              <a:buClr>
                <a:schemeClr val="dk1"/>
              </a:buClr>
              <a:buSzPts val="1000"/>
              <a:buFont typeface="Arial"/>
              <a:buChar char="●"/>
            </a:pPr>
            <a:r>
              <a:rPr lang="en-US" sz="1000">
                <a:latin typeface="Arial"/>
                <a:ea typeface="Arial"/>
                <a:cs typeface="Arial"/>
                <a:sym typeface="Arial"/>
              </a:rPr>
              <a:t>It means </a:t>
            </a:r>
            <a:r>
              <a:rPr b="1" lang="en-US" sz="1000">
                <a:latin typeface="Arial"/>
                <a:ea typeface="Arial"/>
                <a:cs typeface="Arial"/>
                <a:sym typeface="Arial"/>
              </a:rPr>
              <a:t>taking responsibility</a:t>
            </a:r>
            <a:r>
              <a:rPr lang="en-US" sz="1000">
                <a:latin typeface="Arial"/>
                <a:ea typeface="Arial"/>
                <a:cs typeface="Arial"/>
                <a:sym typeface="Arial"/>
              </a:rPr>
              <a:t> for </a:t>
            </a:r>
            <a:r>
              <a:rPr lang="en-US" sz="1000">
                <a:latin typeface="Arial"/>
                <a:ea typeface="Arial"/>
                <a:cs typeface="Arial"/>
                <a:sym typeface="Arial"/>
              </a:rPr>
              <a:t>actively</a:t>
            </a:r>
            <a:r>
              <a:rPr lang="en-US" sz="1000">
                <a:latin typeface="Arial"/>
                <a:ea typeface="Arial"/>
                <a:cs typeface="Arial"/>
                <a:sym typeface="Arial"/>
              </a:rPr>
              <a:t> working to improve our public discourse by learning more </a:t>
            </a:r>
            <a:r>
              <a:rPr lang="en-US" sz="1000">
                <a:latin typeface="Arial"/>
                <a:ea typeface="Arial"/>
                <a:cs typeface="Arial"/>
                <a:sym typeface="Arial"/>
              </a:rPr>
              <a:t>effective</a:t>
            </a:r>
            <a:r>
              <a:rPr lang="en-US" sz="1000">
                <a:latin typeface="Arial"/>
                <a:ea typeface="Arial"/>
                <a:cs typeface="Arial"/>
                <a:sym typeface="Arial"/>
              </a:rPr>
              <a:t> techniques to mitigate the harm caused by mis and disinformation.</a:t>
            </a:r>
            <a:endParaRPr sz="1000">
              <a:latin typeface="Arial"/>
              <a:ea typeface="Arial"/>
              <a:cs typeface="Arial"/>
              <a:sym typeface="Arial"/>
            </a:endParaRPr>
          </a:p>
          <a:p>
            <a:pPr indent="-292100" lvl="0" marL="457200" rtl="0" algn="l">
              <a:lnSpc>
                <a:spcPct val="100000"/>
              </a:lnSpc>
              <a:spcBef>
                <a:spcPts val="0"/>
              </a:spcBef>
              <a:spcAft>
                <a:spcPts val="0"/>
              </a:spcAft>
              <a:buClr>
                <a:schemeClr val="dk1"/>
              </a:buClr>
              <a:buSzPts val="1000"/>
              <a:buFont typeface="Proxima Nova"/>
              <a:buChar char="●"/>
            </a:pPr>
            <a:r>
              <a:rPr lang="en-US" sz="1000">
                <a:latin typeface="Arial"/>
                <a:ea typeface="Arial"/>
                <a:cs typeface="Arial"/>
                <a:sym typeface="Arial"/>
              </a:rPr>
              <a:t>It means </a:t>
            </a:r>
            <a:r>
              <a:rPr b="1" lang="en-US" sz="1000">
                <a:latin typeface="Arial"/>
                <a:ea typeface="Arial"/>
                <a:cs typeface="Arial"/>
                <a:sym typeface="Arial"/>
              </a:rPr>
              <a:t>recognizing</a:t>
            </a:r>
            <a:r>
              <a:rPr lang="en-US" sz="1000">
                <a:latin typeface="Arial"/>
                <a:ea typeface="Arial"/>
                <a:cs typeface="Arial"/>
                <a:sym typeface="Arial"/>
              </a:rPr>
              <a:t> that misinformation looks different in </a:t>
            </a:r>
            <a:r>
              <a:rPr b="1" lang="en-US" sz="1000">
                <a:latin typeface="Arial"/>
                <a:ea typeface="Arial"/>
                <a:cs typeface="Arial"/>
                <a:sym typeface="Arial"/>
              </a:rPr>
              <a:t>each community</a:t>
            </a:r>
            <a:r>
              <a:rPr lang="en-US" sz="1000">
                <a:latin typeface="Arial"/>
                <a:ea typeface="Arial"/>
                <a:cs typeface="Arial"/>
                <a:sym typeface="Arial"/>
              </a:rPr>
              <a:t> and we need to tackle it </a:t>
            </a:r>
            <a:r>
              <a:rPr b="1" lang="en-US" sz="1000">
                <a:latin typeface="Arial"/>
                <a:ea typeface="Arial"/>
                <a:cs typeface="Arial"/>
                <a:sym typeface="Arial"/>
              </a:rPr>
              <a:t>everywhere</a:t>
            </a:r>
            <a:r>
              <a:rPr lang="en-US" sz="1000">
                <a:latin typeface="Arial"/>
                <a:ea typeface="Arial"/>
                <a:cs typeface="Arial"/>
                <a:sym typeface="Arial"/>
              </a:rPr>
              <a:t>, not, for example, just in white English-speaking spaces. Much of the attention paid to the spread of misinformation has focused on majority communities, and mainstream English-language concerns. </a:t>
            </a:r>
            <a:r>
              <a:rPr lang="en-US" sz="1000">
                <a:latin typeface="Arial"/>
                <a:ea typeface="Arial"/>
                <a:cs typeface="Arial"/>
                <a:sym typeface="Arial"/>
              </a:rPr>
              <a:t>  Effectively combating the challenges posed by mis- and disinformation means that solutions cannot be imposed from the outside.  Instead we must empower those within a community to develop approaches that will resonate with them so they are both invested in the outcome and able to tailor their approach based on their unique cultural knowledge.</a:t>
            </a:r>
            <a:endParaRPr sz="1000">
              <a:latin typeface="Arial"/>
              <a:ea typeface="Arial"/>
              <a:cs typeface="Arial"/>
              <a:sym typeface="Arial"/>
            </a:endParaRPr>
          </a:p>
          <a:p>
            <a:pPr indent="0" lvl="0" marL="457200" rtl="0" algn="l">
              <a:lnSpc>
                <a:spcPct val="100000"/>
              </a:lnSpc>
              <a:spcBef>
                <a:spcPts val="0"/>
              </a:spcBef>
              <a:spcAft>
                <a:spcPts val="0"/>
              </a:spcAft>
              <a:buNone/>
            </a:pPr>
            <a:r>
              <a:t/>
            </a:r>
            <a:endParaRPr sz="1000">
              <a:latin typeface="Arial"/>
              <a:ea typeface="Arial"/>
              <a:cs typeface="Arial"/>
              <a:sym typeface="Arial"/>
            </a:endParaRPr>
          </a:p>
        </p:txBody>
      </p:sp>
      <p:sp>
        <p:nvSpPr>
          <p:cNvPr id="205" name="Google Shape;20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sz="1000">
                <a:solidFill>
                  <a:srgbClr val="1D1C1D"/>
                </a:solidFill>
                <a:highlight>
                  <a:srgbClr val="F8F8F8"/>
                </a:highlight>
                <a:latin typeface="Arial"/>
                <a:ea typeface="Arial"/>
                <a:cs typeface="Arial"/>
                <a:sym typeface="Arial"/>
              </a:rPr>
              <a:t>As we think about addressing problematic messages, it is important to start by recognizing that the information that pollutes our discourse comes in many forms. Whether we’re talking about misinformation or disinformation, rumors or conspiracy theories, junk news, or even hate speech, regardless of the form, it all misleads. For our purposes, the distinctions between these various forms are less critical, than our awareness that in the end, the impacts they create are the main concern and the one we seek to address regardless of the intent of the messenger, or specific language of the message.	</a:t>
            </a:r>
            <a:endParaRPr sz="1000">
              <a:latin typeface="Arial"/>
              <a:ea typeface="Arial"/>
              <a:cs typeface="Arial"/>
              <a:sym typeface="Arial"/>
            </a:endParaRPr>
          </a:p>
        </p:txBody>
      </p:sp>
      <p:sp>
        <p:nvSpPr>
          <p:cNvPr id="215" name="Google Shape;21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sz="1000">
                <a:solidFill>
                  <a:srgbClr val="1D1C1D"/>
                </a:solidFill>
                <a:highlight>
                  <a:srgbClr val="F8F8F8"/>
                </a:highlight>
                <a:latin typeface="Arial"/>
                <a:ea typeface="Arial"/>
                <a:cs typeface="Arial"/>
                <a:sym typeface="Arial"/>
              </a:rPr>
              <a:t>More than anything, we must recognize that this problem is much bigger than a simple contrast between what is true and what is false.  As you will see when we go through the various forms and tactics, much of the corrosive discourse sits in a gray area where things are difficult if not impossible to verify or fact-check, and where an emotional appeal is more powerful than the logical one. This means that our response strategies cannot rely on communicating facts alone, but must also tackle the appeal, motives, and context in which people share misleading ideas.	</a:t>
            </a:r>
            <a:endParaRPr sz="1000">
              <a:latin typeface="Arial"/>
              <a:ea typeface="Arial"/>
              <a:cs typeface="Arial"/>
              <a:sym typeface="Arial"/>
            </a:endParaRPr>
          </a:p>
        </p:txBody>
      </p:sp>
      <p:sp>
        <p:nvSpPr>
          <p:cNvPr id="225" name="Google Shape;22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900">
                <a:latin typeface="Arial"/>
                <a:ea typeface="Arial"/>
                <a:cs typeface="Arial"/>
                <a:sym typeface="Arial"/>
              </a:rPr>
              <a:t>What do we actually mean when we talk about “problematic content”?</a:t>
            </a:r>
            <a:endParaRPr sz="900">
              <a:latin typeface="Arial"/>
              <a:ea typeface="Arial"/>
              <a:cs typeface="Arial"/>
              <a:sym typeface="Arial"/>
            </a:endParaRPr>
          </a:p>
          <a:p>
            <a:pPr indent="-285750" lvl="0" marL="457200" rtl="0" algn="l">
              <a:lnSpc>
                <a:spcPct val="100000"/>
              </a:lnSpc>
              <a:spcBef>
                <a:spcPts val="0"/>
              </a:spcBef>
              <a:spcAft>
                <a:spcPts val="0"/>
              </a:spcAft>
              <a:buClr>
                <a:srgbClr val="1D1C1D"/>
              </a:buClr>
              <a:buSzPts val="900"/>
              <a:buChar char="●"/>
            </a:pPr>
            <a:r>
              <a:rPr lang="en-US" sz="900">
                <a:latin typeface="Arial"/>
                <a:ea typeface="Arial"/>
                <a:cs typeface="Arial"/>
                <a:sym typeface="Arial"/>
              </a:rPr>
              <a:t>First things first, we need to acknowledge that the kinds of messages that corrupt our discourse are not always the simple and obvious examples of what we used to call “fake news” or simply “lies”</a:t>
            </a:r>
            <a:endParaRPr sz="900">
              <a:latin typeface="Arial"/>
              <a:ea typeface="Arial"/>
              <a:cs typeface="Arial"/>
              <a:sym typeface="Arial"/>
            </a:endParaRPr>
          </a:p>
          <a:p>
            <a:pPr indent="-285750" lvl="0" marL="457200" rtl="0" algn="l">
              <a:lnSpc>
                <a:spcPct val="100000"/>
              </a:lnSpc>
              <a:spcBef>
                <a:spcPts val="0"/>
              </a:spcBef>
              <a:spcAft>
                <a:spcPts val="0"/>
              </a:spcAft>
              <a:buClr>
                <a:srgbClr val="1D1C1D"/>
              </a:buClr>
              <a:buSzPts val="900"/>
              <a:buChar char="●"/>
            </a:pPr>
            <a:r>
              <a:rPr lang="en-US" sz="900">
                <a:latin typeface="Arial"/>
                <a:ea typeface="Arial"/>
                <a:cs typeface="Arial"/>
                <a:sym typeface="Arial"/>
              </a:rPr>
              <a:t>Beyond the outright falsehoods, the key areas of concern include messages that lack critical context. Things like articles, statistics, charts, or even images that lack a critical piece of information might be incredibly misleading. We will label this kind of content “False or Missing Context”.  Without that context it is just as wrong and likely as harmful as the completely made up stuff.</a:t>
            </a:r>
            <a:endParaRPr sz="900">
              <a:latin typeface="Arial"/>
              <a:ea typeface="Arial"/>
              <a:cs typeface="Arial"/>
              <a:sym typeface="Arial"/>
            </a:endParaRPr>
          </a:p>
          <a:p>
            <a:pPr indent="-285750" lvl="0" marL="457200" rtl="0" algn="l">
              <a:lnSpc>
                <a:spcPct val="100000"/>
              </a:lnSpc>
              <a:spcBef>
                <a:spcPts val="0"/>
              </a:spcBef>
              <a:spcAft>
                <a:spcPts val="0"/>
              </a:spcAft>
              <a:buClr>
                <a:srgbClr val="1D1C1D"/>
              </a:buClr>
              <a:buSzPts val="900"/>
              <a:buChar char="●"/>
            </a:pPr>
            <a:r>
              <a:rPr lang="en-US" sz="900">
                <a:latin typeface="Arial"/>
                <a:ea typeface="Arial"/>
                <a:cs typeface="Arial"/>
                <a:sym typeface="Arial"/>
              </a:rPr>
              <a:t>We also see lots of arguments that are based on faulty logic or an illogical premise. This is a common tactic in political rhetoric and propaganda, but we see it cropping up frequently in image-based memes and short form video content. Setting up a straw-man to tear down or falsely equating things that just aren’t comparable corrupts our ability to build a constructive and honest discourse.</a:t>
            </a:r>
            <a:endParaRPr sz="900">
              <a:latin typeface="Arial"/>
              <a:ea typeface="Arial"/>
              <a:cs typeface="Arial"/>
              <a:sym typeface="Arial"/>
            </a:endParaRPr>
          </a:p>
          <a:p>
            <a:pPr indent="-285750" lvl="0" marL="457200" rtl="0" algn="l">
              <a:lnSpc>
                <a:spcPct val="100000"/>
              </a:lnSpc>
              <a:spcBef>
                <a:spcPts val="0"/>
              </a:spcBef>
              <a:spcAft>
                <a:spcPts val="0"/>
              </a:spcAft>
              <a:buClr>
                <a:srgbClr val="1D1C1D"/>
              </a:buClr>
              <a:buSzPts val="900"/>
              <a:buChar char="●"/>
            </a:pPr>
            <a:r>
              <a:rPr lang="en-US" sz="900">
                <a:latin typeface="Arial"/>
                <a:ea typeface="Arial"/>
                <a:cs typeface="Arial"/>
                <a:sym typeface="Arial"/>
              </a:rPr>
              <a:t>We constantly see coded messages that play on stereotypes and hate. In the end, every expression of prejudice, no matter how subtle, is founded on a kernel of misinformation. Hate speech IS disinformation.</a:t>
            </a:r>
            <a:endParaRPr sz="900">
              <a:latin typeface="Arial"/>
              <a:ea typeface="Arial"/>
              <a:cs typeface="Arial"/>
              <a:sym typeface="Arial"/>
            </a:endParaRPr>
          </a:p>
          <a:p>
            <a:pPr indent="-285750" lvl="0" marL="457200" rtl="0" algn="l">
              <a:lnSpc>
                <a:spcPct val="100000"/>
              </a:lnSpc>
              <a:spcBef>
                <a:spcPts val="0"/>
              </a:spcBef>
              <a:spcAft>
                <a:spcPts val="0"/>
              </a:spcAft>
              <a:buClr>
                <a:srgbClr val="1D1C1D"/>
              </a:buClr>
              <a:buSzPts val="900"/>
              <a:buChar char="●"/>
            </a:pPr>
            <a:r>
              <a:rPr lang="en-US" sz="900">
                <a:latin typeface="Arial"/>
                <a:ea typeface="Arial"/>
                <a:cs typeface="Arial"/>
                <a:sym typeface="Arial"/>
              </a:rPr>
              <a:t>While conspiracy theories have been around forever, there has been a massive rise in their prevalence and diversity across social media in the past few years. At their core, conspiracies serve a role similar to some mythology -- to give us fantastic and exciting answers to the difficult and confusing things that impact our lives. When we can’t believe that our candidate didn’t win, or we can’t understand how the entire world shut down in a matter of weeks due to an in</a:t>
            </a:r>
            <a:endParaRPr sz="900">
              <a:latin typeface="Arial"/>
              <a:ea typeface="Arial"/>
              <a:cs typeface="Arial"/>
              <a:sym typeface="Arial"/>
            </a:endParaRPr>
          </a:p>
          <a:p>
            <a:pPr indent="-285750" lvl="0" marL="457200" rtl="0" algn="l">
              <a:lnSpc>
                <a:spcPct val="100000"/>
              </a:lnSpc>
              <a:spcBef>
                <a:spcPts val="0"/>
              </a:spcBef>
              <a:spcAft>
                <a:spcPts val="0"/>
              </a:spcAft>
              <a:buClr>
                <a:srgbClr val="1D1C1D"/>
              </a:buClr>
              <a:buSzPts val="900"/>
              <a:buChar char="●"/>
            </a:pPr>
            <a:r>
              <a:rPr lang="en-US" sz="900">
                <a:latin typeface="Arial"/>
                <a:ea typeface="Arial"/>
                <a:cs typeface="Arial"/>
                <a:sym typeface="Arial"/>
              </a:rPr>
              <a:t>visible plague, blaming powerful people with ulterior motives creates a story that matches the scale of our confusion and frustration.</a:t>
            </a:r>
            <a:endParaRPr sz="900">
              <a:latin typeface="Arial"/>
              <a:ea typeface="Arial"/>
              <a:cs typeface="Arial"/>
              <a:sym typeface="Arial"/>
            </a:endParaRPr>
          </a:p>
          <a:p>
            <a:pPr indent="-285750" lvl="0" marL="457200" rtl="0" algn="l">
              <a:lnSpc>
                <a:spcPct val="100000"/>
              </a:lnSpc>
              <a:spcBef>
                <a:spcPts val="0"/>
              </a:spcBef>
              <a:spcAft>
                <a:spcPts val="0"/>
              </a:spcAft>
              <a:buClr>
                <a:srgbClr val="1D1C1D"/>
              </a:buClr>
              <a:buSzPts val="900"/>
              <a:buChar char="●"/>
            </a:pPr>
            <a:r>
              <a:rPr lang="en-US" sz="900">
                <a:latin typeface="Arial"/>
                <a:ea typeface="Arial"/>
                <a:cs typeface="Arial"/>
                <a:sym typeface="Arial"/>
              </a:rPr>
              <a:t>Finally, outdated content can be misleading even when it is totally accurate.  We frequently see old content that was true at the time, but gets re-shared again today, in a new context.  When we don’t know that it is old, we don’t realize it is no longer relevant to the current discourse, or worse - outright misleading.</a:t>
            </a:r>
            <a:endParaRPr sz="900">
              <a:latin typeface="Arial"/>
              <a:ea typeface="Arial"/>
              <a:cs typeface="Arial"/>
              <a:sym typeface="Arial"/>
            </a:endParaRPr>
          </a:p>
          <a:p>
            <a:pPr indent="-285750" lvl="0" marL="457200" rtl="0" algn="l">
              <a:lnSpc>
                <a:spcPct val="100000"/>
              </a:lnSpc>
              <a:spcBef>
                <a:spcPts val="0"/>
              </a:spcBef>
              <a:spcAft>
                <a:spcPts val="0"/>
              </a:spcAft>
              <a:buClr>
                <a:srgbClr val="1D1C1D"/>
              </a:buClr>
              <a:buSzPts val="900"/>
              <a:buChar char="●"/>
            </a:pPr>
            <a:r>
              <a:rPr lang="en-US" sz="900">
                <a:latin typeface="Arial"/>
                <a:ea typeface="Arial"/>
                <a:cs typeface="Arial"/>
                <a:sym typeface="Arial"/>
              </a:rPr>
              <a:t>Above all, it is critical to recognize with each of these forms of content, it doesn’t have to be false to create problems.</a:t>
            </a:r>
            <a:endParaRPr sz="900">
              <a:latin typeface="Arial"/>
              <a:ea typeface="Arial"/>
              <a:cs typeface="Arial"/>
              <a:sym typeface="Arial"/>
            </a:endParaRPr>
          </a:p>
        </p:txBody>
      </p:sp>
      <p:sp>
        <p:nvSpPr>
          <p:cNvPr id="231" name="Google Shape;231;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2"/>
          <p:cNvSpPr/>
          <p:nvPr/>
        </p:nvSpPr>
        <p:spPr>
          <a:xfrm>
            <a:off x="0" y="0"/>
            <a:ext cx="9144000" cy="4158900"/>
          </a:xfrm>
          <a:prstGeom prst="rect">
            <a:avLst/>
          </a:prstGeom>
          <a:solidFill>
            <a:srgbClr val="F8F7F5"/>
          </a:solid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1350"/>
              <a:buFont typeface="Arial"/>
              <a:buNone/>
            </a:pPr>
            <a:r>
              <a:rPr b="0" i="0" lang="en-US" sz="1350" u="none" cap="none" strike="noStrike">
                <a:solidFill>
                  <a:schemeClr val="lt1"/>
                </a:solidFill>
                <a:latin typeface="Georgia"/>
                <a:ea typeface="Georgia"/>
                <a:cs typeface="Georgia"/>
                <a:sym typeface="Georgia"/>
              </a:rPr>
              <a:t>`</a:t>
            </a:r>
            <a:endParaRPr b="0" i="0" sz="1400" u="none" cap="none" strike="noStrike">
              <a:solidFill>
                <a:srgbClr val="000000"/>
              </a:solidFill>
              <a:latin typeface="Arial"/>
              <a:ea typeface="Arial"/>
              <a:cs typeface="Arial"/>
              <a:sym typeface="Arial"/>
            </a:endParaRPr>
          </a:p>
        </p:txBody>
      </p:sp>
      <p:cxnSp>
        <p:nvCxnSpPr>
          <p:cNvPr id="17" name="Google Shape;17;p2"/>
          <p:cNvCxnSpPr/>
          <p:nvPr/>
        </p:nvCxnSpPr>
        <p:spPr>
          <a:xfrm>
            <a:off x="776288" y="395288"/>
            <a:ext cx="7591500" cy="1200"/>
          </a:xfrm>
          <a:prstGeom prst="straightConnector1">
            <a:avLst/>
          </a:prstGeom>
          <a:noFill/>
          <a:ln cap="flat" cmpd="sng" w="9525">
            <a:solidFill>
              <a:srgbClr val="BCB29F"/>
            </a:solidFill>
            <a:prstDash val="solid"/>
            <a:miter lim="800000"/>
            <a:headEnd len="sm" w="sm" type="none"/>
            <a:tailEnd len="sm" w="sm" type="none"/>
          </a:ln>
        </p:spPr>
      </p:cxnSp>
      <p:pic>
        <p:nvPicPr>
          <p:cNvPr id="18" name="Google Shape;18;p2"/>
          <p:cNvPicPr preferRelativeResize="0"/>
          <p:nvPr/>
        </p:nvPicPr>
        <p:blipFill rotWithShape="1">
          <a:blip r:embed="rId2">
            <a:alphaModFix/>
          </a:blip>
          <a:srcRect b="0" l="0" r="0" t="0"/>
          <a:stretch/>
        </p:blipFill>
        <p:spPr>
          <a:xfrm>
            <a:off x="685800" y="4368404"/>
            <a:ext cx="1740695" cy="520303"/>
          </a:xfrm>
          <a:prstGeom prst="rect">
            <a:avLst/>
          </a:prstGeom>
          <a:noFill/>
          <a:ln>
            <a:noFill/>
          </a:ln>
        </p:spPr>
      </p:pic>
      <p:sp>
        <p:nvSpPr>
          <p:cNvPr id="19" name="Google Shape;19;p2"/>
          <p:cNvSpPr txBox="1"/>
          <p:nvPr>
            <p:ph type="ctrTitle"/>
          </p:nvPr>
        </p:nvSpPr>
        <p:spPr>
          <a:xfrm>
            <a:off x="685800" y="1631966"/>
            <a:ext cx="7772400" cy="1161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1400"/>
              <a:buNone/>
              <a:defRPr sz="48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0" name="Google Shape;20;p2"/>
          <p:cNvSpPr txBox="1"/>
          <p:nvPr>
            <p:ph idx="1" type="subTitle"/>
          </p:nvPr>
        </p:nvSpPr>
        <p:spPr>
          <a:xfrm>
            <a:off x="685800" y="2862268"/>
            <a:ext cx="6858000" cy="7713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750"/>
              </a:spcBef>
              <a:spcAft>
                <a:spcPts val="0"/>
              </a:spcAft>
              <a:buClr>
                <a:schemeClr val="dk1"/>
              </a:buClr>
              <a:buSzPts val="2400"/>
              <a:buNone/>
              <a:defRPr i="1" sz="2400"/>
            </a:lvl1pPr>
            <a:lvl2pPr lvl="1" algn="ctr">
              <a:lnSpc>
                <a:spcPct val="90000"/>
              </a:lnSpc>
              <a:spcBef>
                <a:spcPts val="375"/>
              </a:spcBef>
              <a:spcAft>
                <a:spcPts val="0"/>
              </a:spcAft>
              <a:buClr>
                <a:schemeClr val="dk1"/>
              </a:buClr>
              <a:buSzPts val="2000"/>
              <a:buNone/>
              <a:defRPr sz="2000"/>
            </a:lvl2pPr>
            <a:lvl3pPr lvl="2" algn="ctr">
              <a:lnSpc>
                <a:spcPct val="90000"/>
              </a:lnSpc>
              <a:spcBef>
                <a:spcPts val="375"/>
              </a:spcBef>
              <a:spcAft>
                <a:spcPts val="0"/>
              </a:spcAft>
              <a:buClr>
                <a:schemeClr val="dk1"/>
              </a:buClr>
              <a:buSzPts val="1800"/>
              <a:buNone/>
              <a:defRPr sz="1800"/>
            </a:lvl3pPr>
            <a:lvl4pPr lvl="3" algn="ctr">
              <a:lnSpc>
                <a:spcPct val="90000"/>
              </a:lnSpc>
              <a:spcBef>
                <a:spcPts val="375"/>
              </a:spcBef>
              <a:spcAft>
                <a:spcPts val="0"/>
              </a:spcAft>
              <a:buClr>
                <a:schemeClr val="dk1"/>
              </a:buClr>
              <a:buSzPts val="1600"/>
              <a:buNone/>
              <a:defRPr sz="1600"/>
            </a:lvl4pPr>
            <a:lvl5pPr lvl="4" algn="ctr">
              <a:lnSpc>
                <a:spcPct val="90000"/>
              </a:lnSpc>
              <a:spcBef>
                <a:spcPts val="375"/>
              </a:spcBef>
              <a:spcAft>
                <a:spcPts val="0"/>
              </a:spcAft>
              <a:buClr>
                <a:schemeClr val="dk1"/>
              </a:buClr>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p:txBody>
      </p:sp>
      <p:sp>
        <p:nvSpPr>
          <p:cNvPr id="21" name="Google Shape;21;p2"/>
          <p:cNvSpPr txBox="1"/>
          <p:nvPr>
            <p:ph idx="2" type="body"/>
          </p:nvPr>
        </p:nvSpPr>
        <p:spPr>
          <a:xfrm>
            <a:off x="685800" y="1314779"/>
            <a:ext cx="5685600" cy="3204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accent1"/>
              </a:buClr>
              <a:buSzPts val="1400"/>
              <a:buNone/>
              <a:defRPr b="1" i="0" sz="1400" cap="none">
                <a:solidFill>
                  <a:schemeClr val="accent1"/>
                </a:solidFill>
                <a:latin typeface="Arial Black"/>
                <a:ea typeface="Arial Black"/>
                <a:cs typeface="Arial Black"/>
                <a:sym typeface="Arial Black"/>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2" name="Google Shape;22;p2"/>
          <p:cNvSpPr txBox="1"/>
          <p:nvPr>
            <p:ph idx="3" type="body"/>
          </p:nvPr>
        </p:nvSpPr>
        <p:spPr>
          <a:xfrm>
            <a:off x="3548062" y="830576"/>
            <a:ext cx="4910100" cy="22500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750"/>
              </a:spcBef>
              <a:spcAft>
                <a:spcPts val="0"/>
              </a:spcAft>
              <a:buClr>
                <a:schemeClr val="accent3"/>
              </a:buClr>
              <a:buSzPts val="1400"/>
              <a:buNone/>
              <a:defRPr sz="1400">
                <a:solidFill>
                  <a:schemeClr val="accent3"/>
                </a:solidFill>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3" name="Google Shape;23;p2"/>
          <p:cNvSpPr txBox="1"/>
          <p:nvPr>
            <p:ph idx="4" type="body"/>
          </p:nvPr>
        </p:nvSpPr>
        <p:spPr>
          <a:xfrm>
            <a:off x="4599889" y="4368931"/>
            <a:ext cx="3915600" cy="2139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750"/>
              </a:spcBef>
              <a:spcAft>
                <a:spcPts val="0"/>
              </a:spcAft>
              <a:buClr>
                <a:schemeClr val="dk1"/>
              </a:buClr>
              <a:buSzPts val="1400"/>
              <a:buNone/>
              <a:defRPr sz="1400"/>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4" name="Google Shape;24;p2"/>
          <p:cNvSpPr txBox="1"/>
          <p:nvPr>
            <p:ph idx="5" type="body"/>
          </p:nvPr>
        </p:nvSpPr>
        <p:spPr>
          <a:xfrm>
            <a:off x="4599889" y="4582979"/>
            <a:ext cx="3915600" cy="18630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750"/>
              </a:spcBef>
              <a:spcAft>
                <a:spcPts val="0"/>
              </a:spcAft>
              <a:buClr>
                <a:schemeClr val="accent3"/>
              </a:buClr>
              <a:buSzPts val="1000"/>
              <a:buNone/>
              <a:defRPr b="1" i="0" sz="1000">
                <a:solidFill>
                  <a:schemeClr val="accent3"/>
                </a:solidFill>
                <a:latin typeface="Arial Black"/>
                <a:ea typeface="Arial Black"/>
                <a:cs typeface="Arial Black"/>
                <a:sym typeface="Arial Black"/>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 name="Google Shape;25;p2"/>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74" name="Shape 74"/>
        <p:cNvGrpSpPr/>
        <p:nvPr/>
      </p:nvGrpSpPr>
      <p:grpSpPr>
        <a:xfrm>
          <a:off x="0" y="0"/>
          <a:ext cx="0" cy="0"/>
          <a:chOff x="0" y="0"/>
          <a:chExt cx="0" cy="0"/>
        </a:xfrm>
      </p:grpSpPr>
      <p:sp>
        <p:nvSpPr>
          <p:cNvPr id="75" name="Google Shape;75;p11"/>
          <p:cNvSpPr/>
          <p:nvPr/>
        </p:nvSpPr>
        <p:spPr>
          <a:xfrm>
            <a:off x="0" y="1377554"/>
            <a:ext cx="9144000" cy="3765900"/>
          </a:xfrm>
          <a:prstGeom prst="rect">
            <a:avLst/>
          </a:prstGeom>
          <a:solidFill>
            <a:srgbClr val="F8F7F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50"/>
              <a:buFont typeface="Arial"/>
              <a:buNone/>
            </a:pPr>
            <a:r>
              <a:rPr b="0" i="0" lang="en-US" sz="1350" u="none" cap="none" strike="noStrike">
                <a:solidFill>
                  <a:schemeClr val="lt1"/>
                </a:solidFill>
                <a:latin typeface="Georgia"/>
                <a:ea typeface="Georgia"/>
                <a:cs typeface="Georgia"/>
                <a:sym typeface="Georgia"/>
              </a:rPr>
              <a:t>`</a:t>
            </a:r>
            <a:endParaRPr b="0" i="0" sz="1400" u="none" cap="none" strike="noStrike">
              <a:solidFill>
                <a:srgbClr val="000000"/>
              </a:solidFill>
              <a:latin typeface="Arial"/>
              <a:ea typeface="Arial"/>
              <a:cs typeface="Arial"/>
              <a:sym typeface="Arial"/>
            </a:endParaRPr>
          </a:p>
        </p:txBody>
      </p:sp>
      <p:cxnSp>
        <p:nvCxnSpPr>
          <p:cNvPr id="76" name="Google Shape;76;p11"/>
          <p:cNvCxnSpPr/>
          <p:nvPr/>
        </p:nvCxnSpPr>
        <p:spPr>
          <a:xfrm>
            <a:off x="776288" y="395288"/>
            <a:ext cx="7591500" cy="1200"/>
          </a:xfrm>
          <a:prstGeom prst="straightConnector1">
            <a:avLst/>
          </a:prstGeom>
          <a:noFill/>
          <a:ln cap="flat" cmpd="sng" w="9525">
            <a:solidFill>
              <a:srgbClr val="BCB29F"/>
            </a:solidFill>
            <a:prstDash val="solid"/>
            <a:miter lim="800000"/>
            <a:headEnd len="sm" w="sm" type="none"/>
            <a:tailEnd len="sm" w="sm" type="none"/>
          </a:ln>
        </p:spPr>
      </p:cxnSp>
      <p:sp>
        <p:nvSpPr>
          <p:cNvPr id="77" name="Google Shape;77;p11"/>
          <p:cNvSpPr txBox="1"/>
          <p:nvPr>
            <p:ph idx="1" type="body"/>
          </p:nvPr>
        </p:nvSpPr>
        <p:spPr>
          <a:xfrm>
            <a:off x="629842" y="1377554"/>
            <a:ext cx="3868200" cy="6255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Clr>
                <a:schemeClr val="accent1"/>
              </a:buClr>
              <a:buSzPts val="1400"/>
              <a:buNone/>
              <a:defRPr b="1" i="0" sz="1400" cap="none">
                <a:solidFill>
                  <a:schemeClr val="accent1"/>
                </a:solidFill>
                <a:latin typeface="Arial Black"/>
                <a:ea typeface="Arial Black"/>
                <a:cs typeface="Arial Black"/>
                <a:sym typeface="Arial Black"/>
              </a:defRPr>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78" name="Google Shape;78;p11"/>
          <p:cNvSpPr txBox="1"/>
          <p:nvPr>
            <p:ph idx="2" type="body"/>
          </p:nvPr>
        </p:nvSpPr>
        <p:spPr>
          <a:xfrm>
            <a:off x="629842" y="2003108"/>
            <a:ext cx="3868200" cy="26391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750"/>
              </a:spcBef>
              <a:spcAft>
                <a:spcPts val="0"/>
              </a:spcAft>
              <a:buClr>
                <a:schemeClr val="dk1"/>
              </a:buClr>
              <a:buSzPts val="2000"/>
              <a:buChar char="•"/>
              <a:defRPr sz="2000"/>
            </a:lvl1pPr>
            <a:lvl2pPr indent="-355600" lvl="1" marL="914400" algn="l">
              <a:lnSpc>
                <a:spcPct val="100000"/>
              </a:lnSpc>
              <a:spcBef>
                <a:spcPts val="375"/>
              </a:spcBef>
              <a:spcAft>
                <a:spcPts val="0"/>
              </a:spcAft>
              <a:buClr>
                <a:schemeClr val="dk1"/>
              </a:buClr>
              <a:buSzPts val="2000"/>
              <a:buChar char="•"/>
              <a:defRPr sz="2000"/>
            </a:lvl2pPr>
            <a:lvl3pPr indent="-342900" lvl="2" marL="1371600" algn="l">
              <a:lnSpc>
                <a:spcPct val="100000"/>
              </a:lnSpc>
              <a:spcBef>
                <a:spcPts val="375"/>
              </a:spcBef>
              <a:spcAft>
                <a:spcPts val="0"/>
              </a:spcAft>
              <a:buClr>
                <a:schemeClr val="dk1"/>
              </a:buClr>
              <a:buSzPts val="1800"/>
              <a:buChar char="•"/>
              <a:defRPr sz="1800"/>
            </a:lvl3pPr>
            <a:lvl4pPr indent="-330200" lvl="3" marL="1828800" algn="l">
              <a:lnSpc>
                <a:spcPct val="100000"/>
              </a:lnSpc>
              <a:spcBef>
                <a:spcPts val="375"/>
              </a:spcBef>
              <a:spcAft>
                <a:spcPts val="0"/>
              </a:spcAft>
              <a:buClr>
                <a:schemeClr val="dk1"/>
              </a:buClr>
              <a:buSzPts val="1600"/>
              <a:buChar char="•"/>
              <a:defRPr sz="1600"/>
            </a:lvl4pPr>
            <a:lvl5pPr indent="-317500" lvl="4" marL="2286000" algn="l">
              <a:lnSpc>
                <a:spcPct val="100000"/>
              </a:lnSpc>
              <a:spcBef>
                <a:spcPts val="375"/>
              </a:spcBef>
              <a:spcAft>
                <a:spcPts val="0"/>
              </a:spcAft>
              <a:buClr>
                <a:schemeClr val="dk1"/>
              </a:buClr>
              <a:buSzPts val="1400"/>
              <a:buChar char="•"/>
              <a:defRPr sz="14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9" name="Google Shape;79;p11"/>
          <p:cNvSpPr txBox="1"/>
          <p:nvPr>
            <p:ph idx="3" type="body"/>
          </p:nvPr>
        </p:nvSpPr>
        <p:spPr>
          <a:xfrm>
            <a:off x="4629150" y="1377554"/>
            <a:ext cx="3887400" cy="6255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Clr>
                <a:schemeClr val="accent1"/>
              </a:buClr>
              <a:buSzPts val="1400"/>
              <a:buNone/>
              <a:defRPr b="1" i="0" sz="1400" cap="none">
                <a:solidFill>
                  <a:schemeClr val="accent1"/>
                </a:solidFill>
                <a:latin typeface="Arial Black"/>
                <a:ea typeface="Arial Black"/>
                <a:cs typeface="Arial Black"/>
                <a:sym typeface="Arial Black"/>
              </a:defRPr>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80" name="Google Shape;80;p11"/>
          <p:cNvSpPr txBox="1"/>
          <p:nvPr>
            <p:ph idx="4" type="body"/>
          </p:nvPr>
        </p:nvSpPr>
        <p:spPr>
          <a:xfrm>
            <a:off x="4629150" y="2003108"/>
            <a:ext cx="3887400" cy="26391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750"/>
              </a:spcBef>
              <a:spcAft>
                <a:spcPts val="0"/>
              </a:spcAft>
              <a:buClr>
                <a:schemeClr val="dk1"/>
              </a:buClr>
              <a:buSzPts val="2000"/>
              <a:buChar char="•"/>
              <a:defRPr sz="2000"/>
            </a:lvl1pPr>
            <a:lvl2pPr indent="-355600" lvl="1" marL="914400" algn="l">
              <a:lnSpc>
                <a:spcPct val="100000"/>
              </a:lnSpc>
              <a:spcBef>
                <a:spcPts val="375"/>
              </a:spcBef>
              <a:spcAft>
                <a:spcPts val="0"/>
              </a:spcAft>
              <a:buClr>
                <a:schemeClr val="dk1"/>
              </a:buClr>
              <a:buSzPts val="2000"/>
              <a:buChar char="•"/>
              <a:defRPr sz="2000"/>
            </a:lvl2pPr>
            <a:lvl3pPr indent="-342900" lvl="2" marL="1371600" algn="l">
              <a:lnSpc>
                <a:spcPct val="100000"/>
              </a:lnSpc>
              <a:spcBef>
                <a:spcPts val="375"/>
              </a:spcBef>
              <a:spcAft>
                <a:spcPts val="0"/>
              </a:spcAft>
              <a:buClr>
                <a:schemeClr val="dk1"/>
              </a:buClr>
              <a:buSzPts val="1800"/>
              <a:buChar char="•"/>
              <a:defRPr sz="1800"/>
            </a:lvl3pPr>
            <a:lvl4pPr indent="-330200" lvl="3" marL="1828800" algn="l">
              <a:lnSpc>
                <a:spcPct val="100000"/>
              </a:lnSpc>
              <a:spcBef>
                <a:spcPts val="375"/>
              </a:spcBef>
              <a:spcAft>
                <a:spcPts val="0"/>
              </a:spcAft>
              <a:buClr>
                <a:schemeClr val="dk1"/>
              </a:buClr>
              <a:buSzPts val="1600"/>
              <a:buChar char="•"/>
              <a:defRPr sz="1600"/>
            </a:lvl4pPr>
            <a:lvl5pPr indent="-317500" lvl="4" marL="2286000" algn="l">
              <a:lnSpc>
                <a:spcPct val="100000"/>
              </a:lnSpc>
              <a:spcBef>
                <a:spcPts val="375"/>
              </a:spcBef>
              <a:spcAft>
                <a:spcPts val="0"/>
              </a:spcAft>
              <a:buClr>
                <a:schemeClr val="dk1"/>
              </a:buClr>
              <a:buSzPts val="1400"/>
              <a:buChar char="•"/>
              <a:defRPr sz="14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1" name="Google Shape;81;p11"/>
          <p:cNvSpPr txBox="1"/>
          <p:nvPr>
            <p:ph type="title"/>
          </p:nvPr>
        </p:nvSpPr>
        <p:spPr>
          <a:xfrm>
            <a:off x="629841" y="531107"/>
            <a:ext cx="7886700" cy="8463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1400"/>
              <a:buNone/>
              <a:defRPr>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2" name="Google Shape;82;p11"/>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1"/>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85" name="Shape 85"/>
        <p:cNvGrpSpPr/>
        <p:nvPr/>
      </p:nvGrpSpPr>
      <p:grpSpPr>
        <a:xfrm>
          <a:off x="0" y="0"/>
          <a:ext cx="0" cy="0"/>
          <a:chOff x="0" y="0"/>
          <a:chExt cx="0" cy="0"/>
        </a:xfrm>
      </p:grpSpPr>
      <p:sp>
        <p:nvSpPr>
          <p:cNvPr id="86" name="Google Shape;86;p12"/>
          <p:cNvSpPr txBox="1"/>
          <p:nvPr>
            <p:ph type="title"/>
          </p:nvPr>
        </p:nvSpPr>
        <p:spPr>
          <a:xfrm>
            <a:off x="2274474" y="273844"/>
            <a:ext cx="6633900" cy="994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EDB345"/>
              </a:buClr>
              <a:buSzPts val="2800"/>
              <a:buFont typeface="Calibri"/>
              <a:buNone/>
              <a:defRPr b="1" sz="2800">
                <a:solidFill>
                  <a:srgbClr val="EDB345"/>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2"/>
          <p:cNvSpPr txBox="1"/>
          <p:nvPr>
            <p:ph idx="1" type="body"/>
          </p:nvPr>
        </p:nvSpPr>
        <p:spPr>
          <a:xfrm>
            <a:off x="2274474" y="1268016"/>
            <a:ext cx="6633900" cy="3601500"/>
          </a:xfrm>
          <a:prstGeom prst="rect">
            <a:avLst/>
          </a:prstGeom>
          <a:noFill/>
          <a:ln>
            <a:noFill/>
          </a:ln>
        </p:spPr>
        <p:txBody>
          <a:bodyPr anchorCtr="0" anchor="t" bIns="45700" lIns="91425" spcFirstLastPara="1" rIns="91425" wrap="square" tIns="45700">
            <a:noAutofit/>
          </a:bodyPr>
          <a:lstStyle>
            <a:lvl1pPr indent="-361950" lvl="0" marL="457200" algn="l">
              <a:lnSpc>
                <a:spcPct val="90000"/>
              </a:lnSpc>
              <a:spcBef>
                <a:spcPts val="750"/>
              </a:spcBef>
              <a:spcAft>
                <a:spcPts val="0"/>
              </a:spcAft>
              <a:buClr>
                <a:srgbClr val="EDB345"/>
              </a:buClr>
              <a:buSzPts val="2100"/>
              <a:buChar char="•"/>
              <a:defRPr>
                <a:solidFill>
                  <a:schemeClr val="lt1"/>
                </a:solidFill>
              </a:defRPr>
            </a:lvl1pPr>
            <a:lvl2pPr indent="-342900" lvl="1" marL="914400" algn="l">
              <a:lnSpc>
                <a:spcPct val="90000"/>
              </a:lnSpc>
              <a:spcBef>
                <a:spcPts val="375"/>
              </a:spcBef>
              <a:spcAft>
                <a:spcPts val="0"/>
              </a:spcAft>
              <a:buClr>
                <a:srgbClr val="EDB345"/>
              </a:buClr>
              <a:buSzPts val="1800"/>
              <a:buChar char="•"/>
              <a:defRPr>
                <a:solidFill>
                  <a:schemeClr val="lt1"/>
                </a:solidFill>
              </a:defRPr>
            </a:lvl2pPr>
            <a:lvl3pPr indent="-323850" lvl="2" marL="1371600" algn="l">
              <a:lnSpc>
                <a:spcPct val="90000"/>
              </a:lnSpc>
              <a:spcBef>
                <a:spcPts val="375"/>
              </a:spcBef>
              <a:spcAft>
                <a:spcPts val="0"/>
              </a:spcAft>
              <a:buClr>
                <a:srgbClr val="EDB345"/>
              </a:buClr>
              <a:buSzPts val="1500"/>
              <a:buChar char="•"/>
              <a:defRPr>
                <a:solidFill>
                  <a:schemeClr val="lt1"/>
                </a:solidFill>
              </a:defRPr>
            </a:lvl3pPr>
            <a:lvl4pPr indent="-314325" lvl="3" marL="1828800" algn="l">
              <a:lnSpc>
                <a:spcPct val="90000"/>
              </a:lnSpc>
              <a:spcBef>
                <a:spcPts val="375"/>
              </a:spcBef>
              <a:spcAft>
                <a:spcPts val="0"/>
              </a:spcAft>
              <a:buClr>
                <a:srgbClr val="EDB345"/>
              </a:buClr>
              <a:buSzPts val="1350"/>
              <a:buChar char="•"/>
              <a:defRPr>
                <a:solidFill>
                  <a:schemeClr val="lt1"/>
                </a:solidFill>
              </a:defRPr>
            </a:lvl4pPr>
            <a:lvl5pPr indent="-314325" lvl="4" marL="2286000" algn="l">
              <a:lnSpc>
                <a:spcPct val="90000"/>
              </a:lnSpc>
              <a:spcBef>
                <a:spcPts val="375"/>
              </a:spcBef>
              <a:spcAft>
                <a:spcPts val="0"/>
              </a:spcAft>
              <a:buClr>
                <a:srgbClr val="EDB345"/>
              </a:buClr>
              <a:buSzPts val="1350"/>
              <a:buChar char="•"/>
              <a:defRPr>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omparison">
  <p:cSld name="6_Comparison">
    <p:spTree>
      <p:nvGrpSpPr>
        <p:cNvPr id="88" name="Shape 88"/>
        <p:cNvGrpSpPr/>
        <p:nvPr/>
      </p:nvGrpSpPr>
      <p:grpSpPr>
        <a:xfrm>
          <a:off x="0" y="0"/>
          <a:ext cx="0" cy="0"/>
          <a:chOff x="0" y="0"/>
          <a:chExt cx="0" cy="0"/>
        </a:xfrm>
      </p:grpSpPr>
      <p:sp>
        <p:nvSpPr>
          <p:cNvPr id="89" name="Google Shape;89;p13"/>
          <p:cNvSpPr txBox="1"/>
          <p:nvPr>
            <p:ph type="title"/>
          </p:nvPr>
        </p:nvSpPr>
        <p:spPr>
          <a:xfrm>
            <a:off x="288412" y="352724"/>
            <a:ext cx="7030800" cy="994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EDB345"/>
              </a:buClr>
              <a:buSzPts val="2800"/>
              <a:buFont typeface="Calibri"/>
              <a:buNone/>
              <a:defRPr b="1" sz="2800">
                <a:solidFill>
                  <a:srgbClr val="EDB345"/>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3"/>
          <p:cNvSpPr txBox="1"/>
          <p:nvPr>
            <p:ph idx="1" type="body"/>
          </p:nvPr>
        </p:nvSpPr>
        <p:spPr>
          <a:xfrm>
            <a:off x="288408" y="1346895"/>
            <a:ext cx="7030800" cy="3444000"/>
          </a:xfrm>
          <a:prstGeom prst="rect">
            <a:avLst/>
          </a:prstGeom>
          <a:noFill/>
          <a:ln>
            <a:noFill/>
          </a:ln>
        </p:spPr>
        <p:txBody>
          <a:bodyPr anchorCtr="0" anchor="t" bIns="45700" lIns="91425" spcFirstLastPara="1" rIns="91425" wrap="square" tIns="45700">
            <a:noAutofit/>
          </a:bodyPr>
          <a:lstStyle>
            <a:lvl1pPr indent="-361950" lvl="0" marL="457200" algn="l">
              <a:lnSpc>
                <a:spcPct val="90000"/>
              </a:lnSpc>
              <a:spcBef>
                <a:spcPts val="750"/>
              </a:spcBef>
              <a:spcAft>
                <a:spcPts val="0"/>
              </a:spcAft>
              <a:buClr>
                <a:srgbClr val="EDB345"/>
              </a:buClr>
              <a:buSzPts val="2100"/>
              <a:buChar char="•"/>
              <a:defRPr>
                <a:solidFill>
                  <a:schemeClr val="lt1"/>
                </a:solidFill>
              </a:defRPr>
            </a:lvl1pPr>
            <a:lvl2pPr indent="-342900" lvl="1" marL="914400" algn="l">
              <a:lnSpc>
                <a:spcPct val="90000"/>
              </a:lnSpc>
              <a:spcBef>
                <a:spcPts val="375"/>
              </a:spcBef>
              <a:spcAft>
                <a:spcPts val="0"/>
              </a:spcAft>
              <a:buClr>
                <a:srgbClr val="EDB345"/>
              </a:buClr>
              <a:buSzPts val="1800"/>
              <a:buChar char="•"/>
              <a:defRPr>
                <a:solidFill>
                  <a:schemeClr val="lt1"/>
                </a:solidFill>
              </a:defRPr>
            </a:lvl2pPr>
            <a:lvl3pPr indent="-323850" lvl="2" marL="1371600" algn="l">
              <a:lnSpc>
                <a:spcPct val="90000"/>
              </a:lnSpc>
              <a:spcBef>
                <a:spcPts val="375"/>
              </a:spcBef>
              <a:spcAft>
                <a:spcPts val="0"/>
              </a:spcAft>
              <a:buClr>
                <a:srgbClr val="EDB345"/>
              </a:buClr>
              <a:buSzPts val="1500"/>
              <a:buChar char="•"/>
              <a:defRPr>
                <a:solidFill>
                  <a:schemeClr val="lt1"/>
                </a:solidFill>
              </a:defRPr>
            </a:lvl3pPr>
            <a:lvl4pPr indent="-314325" lvl="3" marL="1828800" algn="l">
              <a:lnSpc>
                <a:spcPct val="90000"/>
              </a:lnSpc>
              <a:spcBef>
                <a:spcPts val="375"/>
              </a:spcBef>
              <a:spcAft>
                <a:spcPts val="0"/>
              </a:spcAft>
              <a:buClr>
                <a:srgbClr val="EDB345"/>
              </a:buClr>
              <a:buSzPts val="1350"/>
              <a:buChar char="•"/>
              <a:defRPr>
                <a:solidFill>
                  <a:schemeClr val="lt1"/>
                </a:solidFill>
              </a:defRPr>
            </a:lvl4pPr>
            <a:lvl5pPr indent="-314325" lvl="4" marL="2286000" algn="l">
              <a:lnSpc>
                <a:spcPct val="90000"/>
              </a:lnSpc>
              <a:spcBef>
                <a:spcPts val="375"/>
              </a:spcBef>
              <a:spcAft>
                <a:spcPts val="0"/>
              </a:spcAft>
              <a:buClr>
                <a:srgbClr val="EDB345"/>
              </a:buClr>
              <a:buSzPts val="1350"/>
              <a:buChar char="•"/>
              <a:defRPr>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91" name="Shape 91"/>
        <p:cNvGrpSpPr/>
        <p:nvPr/>
      </p:nvGrpSpPr>
      <p:grpSpPr>
        <a:xfrm>
          <a:off x="0" y="0"/>
          <a:ext cx="0" cy="0"/>
          <a:chOff x="0" y="0"/>
          <a:chExt cx="0" cy="0"/>
        </a:xfrm>
      </p:grpSpPr>
      <p:sp>
        <p:nvSpPr>
          <p:cNvPr id="92" name="Google Shape;92;p14"/>
          <p:cNvSpPr/>
          <p:nvPr/>
        </p:nvSpPr>
        <p:spPr>
          <a:xfrm>
            <a:off x="0" y="0"/>
            <a:ext cx="3940200" cy="5143500"/>
          </a:xfrm>
          <a:prstGeom prst="rect">
            <a:avLst/>
          </a:prstGeom>
          <a:solidFill>
            <a:srgbClr val="F8F7F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eorgia"/>
              <a:ea typeface="Georgia"/>
              <a:cs typeface="Georgia"/>
              <a:sym typeface="Georgia"/>
            </a:endParaRPr>
          </a:p>
        </p:txBody>
      </p:sp>
      <p:pic>
        <p:nvPicPr>
          <p:cNvPr id="93" name="Google Shape;93;p14"/>
          <p:cNvPicPr preferRelativeResize="0"/>
          <p:nvPr/>
        </p:nvPicPr>
        <p:blipFill rotWithShape="1">
          <a:blip r:embed="rId2">
            <a:alphaModFix/>
          </a:blip>
          <a:srcRect b="38896" l="10226" r="9572" t="21332"/>
          <a:stretch/>
        </p:blipFill>
        <p:spPr>
          <a:xfrm>
            <a:off x="590550" y="4647010"/>
            <a:ext cx="698500" cy="352424"/>
          </a:xfrm>
          <a:prstGeom prst="rect">
            <a:avLst/>
          </a:prstGeom>
          <a:noFill/>
          <a:ln>
            <a:noFill/>
          </a:ln>
        </p:spPr>
      </p:pic>
      <p:sp>
        <p:nvSpPr>
          <p:cNvPr id="94" name="Google Shape;94;p14"/>
          <p:cNvSpPr txBox="1"/>
          <p:nvPr>
            <p:ph idx="1" type="body"/>
          </p:nvPr>
        </p:nvSpPr>
        <p:spPr>
          <a:xfrm>
            <a:off x="629841" y="1543050"/>
            <a:ext cx="2949300" cy="28587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750"/>
              </a:spcBef>
              <a:spcAft>
                <a:spcPts val="0"/>
              </a:spcAft>
              <a:buClr>
                <a:schemeClr val="dk1"/>
              </a:buClr>
              <a:buSzPts val="1600"/>
              <a:buNone/>
              <a:defRPr sz="1600"/>
            </a:lvl1pPr>
            <a:lvl2pPr indent="-228600" lvl="1" marL="914400" algn="l">
              <a:lnSpc>
                <a:spcPct val="90000"/>
              </a:lnSpc>
              <a:spcBef>
                <a:spcPts val="375"/>
              </a:spcBef>
              <a:spcAft>
                <a:spcPts val="0"/>
              </a:spcAft>
              <a:buClr>
                <a:schemeClr val="dk1"/>
              </a:buClr>
              <a:buSzPts val="1400"/>
              <a:buNone/>
              <a:defRPr sz="1400"/>
            </a:lvl2pPr>
            <a:lvl3pPr indent="-228600" lvl="2" marL="1371600" algn="l">
              <a:lnSpc>
                <a:spcPct val="90000"/>
              </a:lnSpc>
              <a:spcBef>
                <a:spcPts val="375"/>
              </a:spcBef>
              <a:spcAft>
                <a:spcPts val="0"/>
              </a:spcAft>
              <a:buClr>
                <a:schemeClr val="dk1"/>
              </a:buClr>
              <a:buSzPts val="1200"/>
              <a:buNone/>
              <a:defRPr sz="1200"/>
            </a:lvl3pPr>
            <a:lvl4pPr indent="-228600" lvl="3" marL="1828800" algn="l">
              <a:lnSpc>
                <a:spcPct val="90000"/>
              </a:lnSpc>
              <a:spcBef>
                <a:spcPts val="375"/>
              </a:spcBef>
              <a:spcAft>
                <a:spcPts val="0"/>
              </a:spcAft>
              <a:buClr>
                <a:schemeClr val="dk1"/>
              </a:buClr>
              <a:buSzPts val="1000"/>
              <a:buNone/>
              <a:defRPr sz="1000"/>
            </a:lvl4pPr>
            <a:lvl5pPr indent="-228600" lvl="4" marL="2286000" algn="l">
              <a:lnSpc>
                <a:spcPct val="90000"/>
              </a:lnSpc>
              <a:spcBef>
                <a:spcPts val="375"/>
              </a:spcBef>
              <a:spcAft>
                <a:spcPts val="0"/>
              </a:spcAft>
              <a:buClr>
                <a:schemeClr val="dk1"/>
              </a:buClr>
              <a:buSzPts val="1000"/>
              <a:buNone/>
              <a:defRPr sz="1000"/>
            </a:lvl5pPr>
            <a:lvl6pPr indent="-228600" lvl="5" marL="2743200" algn="l">
              <a:lnSpc>
                <a:spcPct val="90000"/>
              </a:lnSpc>
              <a:spcBef>
                <a:spcPts val="375"/>
              </a:spcBef>
              <a:spcAft>
                <a:spcPts val="0"/>
              </a:spcAft>
              <a:buClr>
                <a:schemeClr val="dk1"/>
              </a:buClr>
              <a:buSzPts val="1000"/>
              <a:buNone/>
              <a:defRPr sz="1000"/>
            </a:lvl6pPr>
            <a:lvl7pPr indent="-228600" lvl="6" marL="3200400" algn="l">
              <a:lnSpc>
                <a:spcPct val="90000"/>
              </a:lnSpc>
              <a:spcBef>
                <a:spcPts val="375"/>
              </a:spcBef>
              <a:spcAft>
                <a:spcPts val="0"/>
              </a:spcAft>
              <a:buClr>
                <a:schemeClr val="dk1"/>
              </a:buClr>
              <a:buSzPts val="1000"/>
              <a:buNone/>
              <a:defRPr sz="1000"/>
            </a:lvl7pPr>
            <a:lvl8pPr indent="-228600" lvl="7" marL="3657600" algn="l">
              <a:lnSpc>
                <a:spcPct val="90000"/>
              </a:lnSpc>
              <a:spcBef>
                <a:spcPts val="375"/>
              </a:spcBef>
              <a:spcAft>
                <a:spcPts val="0"/>
              </a:spcAft>
              <a:buClr>
                <a:schemeClr val="dk1"/>
              </a:buClr>
              <a:buSzPts val="1000"/>
              <a:buNone/>
              <a:defRPr sz="1000"/>
            </a:lvl8pPr>
            <a:lvl9pPr indent="-228600" lvl="8" marL="4114800" algn="l">
              <a:lnSpc>
                <a:spcPct val="90000"/>
              </a:lnSpc>
              <a:spcBef>
                <a:spcPts val="375"/>
              </a:spcBef>
              <a:spcAft>
                <a:spcPts val="0"/>
              </a:spcAft>
              <a:buClr>
                <a:schemeClr val="dk1"/>
              </a:buClr>
              <a:buSzPts val="1000"/>
              <a:buNone/>
              <a:defRPr sz="1000"/>
            </a:lvl9pPr>
          </a:lstStyle>
          <a:p/>
        </p:txBody>
      </p:sp>
      <p:sp>
        <p:nvSpPr>
          <p:cNvPr id="95" name="Google Shape;95;p14"/>
          <p:cNvSpPr txBox="1"/>
          <p:nvPr>
            <p:ph type="title"/>
          </p:nvPr>
        </p:nvSpPr>
        <p:spPr>
          <a:xfrm>
            <a:off x="629841" y="342900"/>
            <a:ext cx="2949300" cy="12003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96" name="Google Shape;96;p14"/>
          <p:cNvSpPr/>
          <p:nvPr>
            <p:ph idx="2" type="pic"/>
          </p:nvPr>
        </p:nvSpPr>
        <p:spPr>
          <a:xfrm>
            <a:off x="4503421" y="740570"/>
            <a:ext cx="4013100" cy="3655200"/>
          </a:xfrm>
          <a:prstGeom prst="rect">
            <a:avLst/>
          </a:prstGeom>
          <a:noFill/>
          <a:ln>
            <a:noFill/>
          </a:ln>
        </p:spPr>
      </p:sp>
      <p:sp>
        <p:nvSpPr>
          <p:cNvPr id="97" name="Google Shape;97;p14"/>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4"/>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4"/>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mparison">
  <p:cSld name="2_Comparison">
    <p:spTree>
      <p:nvGrpSpPr>
        <p:cNvPr id="100" name="Shape 100"/>
        <p:cNvGrpSpPr/>
        <p:nvPr/>
      </p:nvGrpSpPr>
      <p:grpSpPr>
        <a:xfrm>
          <a:off x="0" y="0"/>
          <a:ext cx="0" cy="0"/>
          <a:chOff x="0" y="0"/>
          <a:chExt cx="0" cy="0"/>
        </a:xfrm>
      </p:grpSpPr>
      <p:sp>
        <p:nvSpPr>
          <p:cNvPr id="101" name="Google Shape;101;p15"/>
          <p:cNvSpPr txBox="1"/>
          <p:nvPr>
            <p:ph type="title"/>
          </p:nvPr>
        </p:nvSpPr>
        <p:spPr>
          <a:xfrm>
            <a:off x="391821" y="1198750"/>
            <a:ext cx="5202600" cy="8724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EDB345"/>
              </a:buClr>
              <a:buSzPts val="2800"/>
              <a:buFont typeface="Calibri"/>
              <a:buNone/>
              <a:defRPr b="1" sz="2800">
                <a:solidFill>
                  <a:srgbClr val="EDB345"/>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5"/>
          <p:cNvSpPr txBox="1"/>
          <p:nvPr>
            <p:ph idx="1" type="body"/>
          </p:nvPr>
        </p:nvSpPr>
        <p:spPr>
          <a:xfrm>
            <a:off x="391820" y="2106020"/>
            <a:ext cx="8034600" cy="2719500"/>
          </a:xfrm>
          <a:prstGeom prst="rect">
            <a:avLst/>
          </a:prstGeom>
          <a:noFill/>
          <a:ln>
            <a:noFill/>
          </a:ln>
        </p:spPr>
        <p:txBody>
          <a:bodyPr anchorCtr="0" anchor="t" bIns="45700" lIns="91425" spcFirstLastPara="1" rIns="91425" wrap="square" tIns="45700">
            <a:noAutofit/>
          </a:bodyPr>
          <a:lstStyle>
            <a:lvl1pPr indent="-361950" lvl="0" marL="457200" algn="l">
              <a:lnSpc>
                <a:spcPct val="90000"/>
              </a:lnSpc>
              <a:spcBef>
                <a:spcPts val="750"/>
              </a:spcBef>
              <a:spcAft>
                <a:spcPts val="0"/>
              </a:spcAft>
              <a:buClr>
                <a:srgbClr val="EDB345"/>
              </a:buClr>
              <a:buSzPts val="2100"/>
              <a:buChar char="•"/>
              <a:defRPr>
                <a:solidFill>
                  <a:schemeClr val="lt1"/>
                </a:solidFill>
              </a:defRPr>
            </a:lvl1pPr>
            <a:lvl2pPr indent="-342900" lvl="1" marL="914400" algn="l">
              <a:lnSpc>
                <a:spcPct val="90000"/>
              </a:lnSpc>
              <a:spcBef>
                <a:spcPts val="375"/>
              </a:spcBef>
              <a:spcAft>
                <a:spcPts val="0"/>
              </a:spcAft>
              <a:buClr>
                <a:srgbClr val="EDB345"/>
              </a:buClr>
              <a:buSzPts val="1800"/>
              <a:buChar char="•"/>
              <a:defRPr>
                <a:solidFill>
                  <a:schemeClr val="lt1"/>
                </a:solidFill>
              </a:defRPr>
            </a:lvl2pPr>
            <a:lvl3pPr indent="-323850" lvl="2" marL="1371600" algn="l">
              <a:lnSpc>
                <a:spcPct val="90000"/>
              </a:lnSpc>
              <a:spcBef>
                <a:spcPts val="375"/>
              </a:spcBef>
              <a:spcAft>
                <a:spcPts val="0"/>
              </a:spcAft>
              <a:buClr>
                <a:srgbClr val="EDB345"/>
              </a:buClr>
              <a:buSzPts val="1500"/>
              <a:buChar char="•"/>
              <a:defRPr>
                <a:solidFill>
                  <a:schemeClr val="lt1"/>
                </a:solidFill>
              </a:defRPr>
            </a:lvl3pPr>
            <a:lvl4pPr indent="-314325" lvl="3" marL="1828800" algn="l">
              <a:lnSpc>
                <a:spcPct val="90000"/>
              </a:lnSpc>
              <a:spcBef>
                <a:spcPts val="375"/>
              </a:spcBef>
              <a:spcAft>
                <a:spcPts val="0"/>
              </a:spcAft>
              <a:buClr>
                <a:srgbClr val="EDB345"/>
              </a:buClr>
              <a:buSzPts val="1350"/>
              <a:buChar char="•"/>
              <a:defRPr>
                <a:solidFill>
                  <a:schemeClr val="lt1"/>
                </a:solidFill>
              </a:defRPr>
            </a:lvl4pPr>
            <a:lvl5pPr indent="-314325" lvl="4" marL="2286000" algn="l">
              <a:lnSpc>
                <a:spcPct val="90000"/>
              </a:lnSpc>
              <a:spcBef>
                <a:spcPts val="375"/>
              </a:spcBef>
              <a:spcAft>
                <a:spcPts val="0"/>
              </a:spcAft>
              <a:buClr>
                <a:srgbClr val="EDB345"/>
              </a:buClr>
              <a:buSzPts val="1350"/>
              <a:buChar char="•"/>
              <a:defRPr>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Subtitle">
  <p:cSld name="Title and Content with Subtitle">
    <p:spTree>
      <p:nvGrpSpPr>
        <p:cNvPr id="103" name="Shape 103"/>
        <p:cNvGrpSpPr/>
        <p:nvPr/>
      </p:nvGrpSpPr>
      <p:grpSpPr>
        <a:xfrm>
          <a:off x="0" y="0"/>
          <a:ext cx="0" cy="0"/>
          <a:chOff x="0" y="0"/>
          <a:chExt cx="0" cy="0"/>
        </a:xfrm>
      </p:grpSpPr>
      <p:cxnSp>
        <p:nvCxnSpPr>
          <p:cNvPr id="104" name="Google Shape;104;p16"/>
          <p:cNvCxnSpPr/>
          <p:nvPr/>
        </p:nvCxnSpPr>
        <p:spPr>
          <a:xfrm>
            <a:off x="776288" y="395288"/>
            <a:ext cx="7591500" cy="1200"/>
          </a:xfrm>
          <a:prstGeom prst="straightConnector1">
            <a:avLst/>
          </a:prstGeom>
          <a:noFill/>
          <a:ln cap="flat" cmpd="sng" w="9525">
            <a:solidFill>
              <a:srgbClr val="BCB29F"/>
            </a:solidFill>
            <a:prstDash val="solid"/>
            <a:miter lim="800000"/>
            <a:headEnd len="sm" w="sm" type="none"/>
            <a:tailEnd len="sm" w="sm" type="none"/>
          </a:ln>
        </p:spPr>
      </p:cxnSp>
      <p:pic>
        <p:nvPicPr>
          <p:cNvPr id="105" name="Google Shape;105;p16"/>
          <p:cNvPicPr preferRelativeResize="0"/>
          <p:nvPr/>
        </p:nvPicPr>
        <p:blipFill rotWithShape="1">
          <a:blip r:embed="rId2">
            <a:alphaModFix/>
          </a:blip>
          <a:srcRect b="38896" l="10226" r="9572" t="21332"/>
          <a:stretch/>
        </p:blipFill>
        <p:spPr>
          <a:xfrm>
            <a:off x="590550" y="4647010"/>
            <a:ext cx="698500" cy="352424"/>
          </a:xfrm>
          <a:prstGeom prst="rect">
            <a:avLst/>
          </a:prstGeom>
          <a:noFill/>
          <a:ln>
            <a:noFill/>
          </a:ln>
        </p:spPr>
      </p:pic>
      <p:sp>
        <p:nvSpPr>
          <p:cNvPr id="106" name="Google Shape;106;p16"/>
          <p:cNvSpPr txBox="1"/>
          <p:nvPr>
            <p:ph idx="1" type="body"/>
          </p:nvPr>
        </p:nvSpPr>
        <p:spPr>
          <a:xfrm>
            <a:off x="628650" y="1996440"/>
            <a:ext cx="7886700" cy="26364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750"/>
              </a:spcBef>
              <a:spcAft>
                <a:spcPts val="0"/>
              </a:spcAft>
              <a:buClr>
                <a:schemeClr val="dk1"/>
              </a:buClr>
              <a:buSzPts val="2400"/>
              <a:buChar char="•"/>
              <a:defRPr sz="2400"/>
            </a:lvl1pPr>
            <a:lvl2pPr indent="-381000" lvl="1" marL="914400" algn="l">
              <a:lnSpc>
                <a:spcPct val="100000"/>
              </a:lnSpc>
              <a:spcBef>
                <a:spcPts val="375"/>
              </a:spcBef>
              <a:spcAft>
                <a:spcPts val="0"/>
              </a:spcAft>
              <a:buClr>
                <a:schemeClr val="dk1"/>
              </a:buClr>
              <a:buSzPts val="2400"/>
              <a:buChar char="•"/>
              <a:defRPr sz="2400"/>
            </a:lvl2pPr>
            <a:lvl3pPr indent="-355600" lvl="2" marL="1371600" algn="l">
              <a:lnSpc>
                <a:spcPct val="100000"/>
              </a:lnSpc>
              <a:spcBef>
                <a:spcPts val="375"/>
              </a:spcBef>
              <a:spcAft>
                <a:spcPts val="0"/>
              </a:spcAft>
              <a:buClr>
                <a:schemeClr val="dk1"/>
              </a:buClr>
              <a:buSzPts val="2000"/>
              <a:buChar char="•"/>
              <a:defRPr sz="2000"/>
            </a:lvl3pPr>
            <a:lvl4pPr indent="-342900" lvl="3" marL="1828800" algn="l">
              <a:lnSpc>
                <a:spcPct val="100000"/>
              </a:lnSpc>
              <a:spcBef>
                <a:spcPts val="375"/>
              </a:spcBef>
              <a:spcAft>
                <a:spcPts val="0"/>
              </a:spcAft>
              <a:buClr>
                <a:schemeClr val="dk1"/>
              </a:buClr>
              <a:buSzPts val="1800"/>
              <a:buChar char="•"/>
              <a:defRPr sz="1800"/>
            </a:lvl4pPr>
            <a:lvl5pPr indent="-330200" lvl="4" marL="2286000" algn="l">
              <a:lnSpc>
                <a:spcPct val="100000"/>
              </a:lnSpc>
              <a:spcBef>
                <a:spcPts val="375"/>
              </a:spcBef>
              <a:spcAft>
                <a:spcPts val="0"/>
              </a:spcAft>
              <a:buClr>
                <a:schemeClr val="dk1"/>
              </a:buClr>
              <a:buSzPts val="1600"/>
              <a:buChar char="•"/>
              <a:defRPr sz="16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07" name="Google Shape;107;p16"/>
          <p:cNvSpPr txBox="1"/>
          <p:nvPr>
            <p:ph type="title"/>
          </p:nvPr>
        </p:nvSpPr>
        <p:spPr>
          <a:xfrm>
            <a:off x="628650" y="531107"/>
            <a:ext cx="7886700" cy="838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SzPts val="1400"/>
              <a:buNone/>
              <a:defRPr sz="3600">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08" name="Google Shape;108;p16"/>
          <p:cNvSpPr txBox="1"/>
          <p:nvPr>
            <p:ph idx="2" type="body"/>
          </p:nvPr>
        </p:nvSpPr>
        <p:spPr>
          <a:xfrm>
            <a:off x="628650" y="1369218"/>
            <a:ext cx="7886700" cy="6273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750"/>
              </a:spcBef>
              <a:spcAft>
                <a:spcPts val="0"/>
              </a:spcAft>
              <a:buClr>
                <a:schemeClr val="dk1"/>
              </a:buClr>
              <a:buSzPts val="2800"/>
              <a:buNone/>
              <a:defRPr b="1" i="0" sz="2800" cap="none">
                <a:solidFill>
                  <a:schemeClr val="dk1"/>
                </a:solidFill>
                <a:latin typeface="Arial"/>
                <a:ea typeface="Arial"/>
                <a:cs typeface="Arial"/>
                <a:sym typeface="Arial"/>
              </a:defRPr>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09" name="Google Shape;109;p16"/>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6"/>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16"/>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12" name="Shape 112"/>
        <p:cNvGrpSpPr/>
        <p:nvPr/>
      </p:nvGrpSpPr>
      <p:grpSpPr>
        <a:xfrm>
          <a:off x="0" y="0"/>
          <a:ext cx="0" cy="0"/>
          <a:chOff x="0" y="0"/>
          <a:chExt cx="0" cy="0"/>
        </a:xfrm>
      </p:grpSpPr>
      <p:pic>
        <p:nvPicPr>
          <p:cNvPr id="113" name="Google Shape;113;p17"/>
          <p:cNvPicPr preferRelativeResize="0"/>
          <p:nvPr/>
        </p:nvPicPr>
        <p:blipFill rotWithShape="1">
          <a:blip r:embed="rId2">
            <a:alphaModFix/>
          </a:blip>
          <a:srcRect b="38896" l="10226" r="9572" t="21332"/>
          <a:stretch/>
        </p:blipFill>
        <p:spPr>
          <a:xfrm>
            <a:off x="590550" y="4647010"/>
            <a:ext cx="698500" cy="352424"/>
          </a:xfrm>
          <a:prstGeom prst="rect">
            <a:avLst/>
          </a:prstGeom>
          <a:noFill/>
          <a:ln>
            <a:noFill/>
          </a:ln>
        </p:spPr>
      </p:pic>
      <p:cxnSp>
        <p:nvCxnSpPr>
          <p:cNvPr id="114" name="Google Shape;114;p17"/>
          <p:cNvCxnSpPr/>
          <p:nvPr/>
        </p:nvCxnSpPr>
        <p:spPr>
          <a:xfrm>
            <a:off x="776288" y="395288"/>
            <a:ext cx="7591500" cy="1200"/>
          </a:xfrm>
          <a:prstGeom prst="straightConnector1">
            <a:avLst/>
          </a:prstGeom>
          <a:noFill/>
          <a:ln cap="flat" cmpd="sng" w="9525">
            <a:solidFill>
              <a:srgbClr val="BCB29F"/>
            </a:solidFill>
            <a:prstDash val="solid"/>
            <a:miter lim="800000"/>
            <a:headEnd len="sm" w="sm" type="none"/>
            <a:tailEnd len="sm" w="sm" type="none"/>
          </a:ln>
        </p:spPr>
      </p:cxnSp>
      <p:sp>
        <p:nvSpPr>
          <p:cNvPr id="115" name="Google Shape;115;p17"/>
          <p:cNvSpPr txBox="1"/>
          <p:nvPr>
            <p:ph idx="1" type="body"/>
          </p:nvPr>
        </p:nvSpPr>
        <p:spPr>
          <a:xfrm>
            <a:off x="3887391" y="740570"/>
            <a:ext cx="4629300" cy="36552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750"/>
              </a:spcBef>
              <a:spcAft>
                <a:spcPts val="0"/>
              </a:spcAft>
              <a:buClr>
                <a:schemeClr val="dk1"/>
              </a:buClr>
              <a:buSzPts val="2000"/>
              <a:buChar char="•"/>
              <a:defRPr sz="2000"/>
            </a:lvl1pPr>
            <a:lvl2pPr indent="-355600" lvl="1" marL="914400" algn="l">
              <a:lnSpc>
                <a:spcPct val="90000"/>
              </a:lnSpc>
              <a:spcBef>
                <a:spcPts val="375"/>
              </a:spcBef>
              <a:spcAft>
                <a:spcPts val="0"/>
              </a:spcAft>
              <a:buClr>
                <a:schemeClr val="dk1"/>
              </a:buClr>
              <a:buSzPts val="2000"/>
              <a:buChar char="•"/>
              <a:defRPr sz="2000"/>
            </a:lvl2pPr>
            <a:lvl3pPr indent="-342900" lvl="2" marL="1371600" algn="l">
              <a:lnSpc>
                <a:spcPct val="90000"/>
              </a:lnSpc>
              <a:spcBef>
                <a:spcPts val="375"/>
              </a:spcBef>
              <a:spcAft>
                <a:spcPts val="0"/>
              </a:spcAft>
              <a:buClr>
                <a:schemeClr val="dk1"/>
              </a:buClr>
              <a:buSzPts val="1800"/>
              <a:buChar char="•"/>
              <a:defRPr sz="1800"/>
            </a:lvl3pPr>
            <a:lvl4pPr indent="-330200" lvl="3" marL="1828800" algn="l">
              <a:lnSpc>
                <a:spcPct val="90000"/>
              </a:lnSpc>
              <a:spcBef>
                <a:spcPts val="375"/>
              </a:spcBef>
              <a:spcAft>
                <a:spcPts val="0"/>
              </a:spcAft>
              <a:buClr>
                <a:schemeClr val="dk1"/>
              </a:buClr>
              <a:buSzPts val="1600"/>
              <a:buChar char="•"/>
              <a:defRPr sz="1600"/>
            </a:lvl4pPr>
            <a:lvl5pPr indent="-317500" lvl="4" marL="2286000" algn="l">
              <a:lnSpc>
                <a:spcPct val="90000"/>
              </a:lnSpc>
              <a:spcBef>
                <a:spcPts val="375"/>
              </a:spcBef>
              <a:spcAft>
                <a:spcPts val="0"/>
              </a:spcAft>
              <a:buClr>
                <a:schemeClr val="dk1"/>
              </a:buClr>
              <a:buSzPts val="1400"/>
              <a:buChar char="•"/>
              <a:defRPr sz="14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116" name="Google Shape;116;p17"/>
          <p:cNvSpPr txBox="1"/>
          <p:nvPr>
            <p:ph idx="2" type="body"/>
          </p:nvPr>
        </p:nvSpPr>
        <p:spPr>
          <a:xfrm>
            <a:off x="629841" y="1725162"/>
            <a:ext cx="2949300" cy="2670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750"/>
              </a:spcBef>
              <a:spcAft>
                <a:spcPts val="0"/>
              </a:spcAft>
              <a:buClr>
                <a:schemeClr val="dk1"/>
              </a:buClr>
              <a:buSzPts val="1600"/>
              <a:buNone/>
              <a:defRPr sz="1600"/>
            </a:lvl1pPr>
            <a:lvl2pPr indent="-228600" lvl="1" marL="914400" algn="l">
              <a:lnSpc>
                <a:spcPct val="90000"/>
              </a:lnSpc>
              <a:spcBef>
                <a:spcPts val="375"/>
              </a:spcBef>
              <a:spcAft>
                <a:spcPts val="0"/>
              </a:spcAft>
              <a:buClr>
                <a:schemeClr val="dk1"/>
              </a:buClr>
              <a:buSzPts val="1400"/>
              <a:buNone/>
              <a:defRPr sz="1400"/>
            </a:lvl2pPr>
            <a:lvl3pPr indent="-228600" lvl="2" marL="1371600" algn="l">
              <a:lnSpc>
                <a:spcPct val="90000"/>
              </a:lnSpc>
              <a:spcBef>
                <a:spcPts val="375"/>
              </a:spcBef>
              <a:spcAft>
                <a:spcPts val="0"/>
              </a:spcAft>
              <a:buClr>
                <a:schemeClr val="dk1"/>
              </a:buClr>
              <a:buSzPts val="1200"/>
              <a:buNone/>
              <a:defRPr sz="1200"/>
            </a:lvl3pPr>
            <a:lvl4pPr indent="-228600" lvl="3" marL="1828800" algn="l">
              <a:lnSpc>
                <a:spcPct val="90000"/>
              </a:lnSpc>
              <a:spcBef>
                <a:spcPts val="375"/>
              </a:spcBef>
              <a:spcAft>
                <a:spcPts val="0"/>
              </a:spcAft>
              <a:buClr>
                <a:schemeClr val="dk1"/>
              </a:buClr>
              <a:buSzPts val="1000"/>
              <a:buNone/>
              <a:defRPr sz="1000"/>
            </a:lvl4pPr>
            <a:lvl5pPr indent="-228600" lvl="4" marL="2286000" algn="l">
              <a:lnSpc>
                <a:spcPct val="90000"/>
              </a:lnSpc>
              <a:spcBef>
                <a:spcPts val="375"/>
              </a:spcBef>
              <a:spcAft>
                <a:spcPts val="0"/>
              </a:spcAft>
              <a:buClr>
                <a:schemeClr val="dk1"/>
              </a:buClr>
              <a:buSzPts val="1000"/>
              <a:buNone/>
              <a:defRPr sz="1000"/>
            </a:lvl5pPr>
            <a:lvl6pPr indent="-228600" lvl="5" marL="2743200" algn="l">
              <a:lnSpc>
                <a:spcPct val="90000"/>
              </a:lnSpc>
              <a:spcBef>
                <a:spcPts val="375"/>
              </a:spcBef>
              <a:spcAft>
                <a:spcPts val="0"/>
              </a:spcAft>
              <a:buClr>
                <a:schemeClr val="dk1"/>
              </a:buClr>
              <a:buSzPts val="1000"/>
              <a:buNone/>
              <a:defRPr sz="1000"/>
            </a:lvl6pPr>
            <a:lvl7pPr indent="-228600" lvl="6" marL="3200400" algn="l">
              <a:lnSpc>
                <a:spcPct val="90000"/>
              </a:lnSpc>
              <a:spcBef>
                <a:spcPts val="375"/>
              </a:spcBef>
              <a:spcAft>
                <a:spcPts val="0"/>
              </a:spcAft>
              <a:buClr>
                <a:schemeClr val="dk1"/>
              </a:buClr>
              <a:buSzPts val="1000"/>
              <a:buNone/>
              <a:defRPr sz="1000"/>
            </a:lvl7pPr>
            <a:lvl8pPr indent="-228600" lvl="7" marL="3657600" algn="l">
              <a:lnSpc>
                <a:spcPct val="90000"/>
              </a:lnSpc>
              <a:spcBef>
                <a:spcPts val="375"/>
              </a:spcBef>
              <a:spcAft>
                <a:spcPts val="0"/>
              </a:spcAft>
              <a:buClr>
                <a:schemeClr val="dk1"/>
              </a:buClr>
              <a:buSzPts val="1000"/>
              <a:buNone/>
              <a:defRPr sz="1000"/>
            </a:lvl8pPr>
            <a:lvl9pPr indent="-228600" lvl="8" marL="4114800" algn="l">
              <a:lnSpc>
                <a:spcPct val="90000"/>
              </a:lnSpc>
              <a:spcBef>
                <a:spcPts val="375"/>
              </a:spcBef>
              <a:spcAft>
                <a:spcPts val="0"/>
              </a:spcAft>
              <a:buClr>
                <a:schemeClr val="dk1"/>
              </a:buClr>
              <a:buSzPts val="1000"/>
              <a:buNone/>
              <a:defRPr sz="1000"/>
            </a:lvl9pPr>
          </a:lstStyle>
          <a:p/>
        </p:txBody>
      </p:sp>
      <p:sp>
        <p:nvSpPr>
          <p:cNvPr id="117" name="Google Shape;117;p17"/>
          <p:cNvSpPr txBox="1"/>
          <p:nvPr>
            <p:ph type="title"/>
          </p:nvPr>
        </p:nvSpPr>
        <p:spPr>
          <a:xfrm>
            <a:off x="629841" y="525012"/>
            <a:ext cx="2949300" cy="12003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18" name="Google Shape;118;p17"/>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17"/>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7"/>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Caption Reversed">
  <p:cSld name="Picture with Caption_1">
    <p:spTree>
      <p:nvGrpSpPr>
        <p:cNvPr id="121" name="Shape 121"/>
        <p:cNvGrpSpPr/>
        <p:nvPr/>
      </p:nvGrpSpPr>
      <p:grpSpPr>
        <a:xfrm>
          <a:off x="0" y="0"/>
          <a:ext cx="0" cy="0"/>
          <a:chOff x="0" y="0"/>
          <a:chExt cx="0" cy="0"/>
        </a:xfrm>
      </p:grpSpPr>
      <p:sp>
        <p:nvSpPr>
          <p:cNvPr id="122" name="Google Shape;122;p18"/>
          <p:cNvSpPr/>
          <p:nvPr/>
        </p:nvSpPr>
        <p:spPr>
          <a:xfrm>
            <a:off x="5203800" y="0"/>
            <a:ext cx="3940200" cy="5143500"/>
          </a:xfrm>
          <a:prstGeom prst="rect">
            <a:avLst/>
          </a:prstGeom>
          <a:solidFill>
            <a:srgbClr val="F8F7F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eorgia"/>
              <a:ea typeface="Georgia"/>
              <a:cs typeface="Georgia"/>
              <a:sym typeface="Georgia"/>
            </a:endParaRPr>
          </a:p>
        </p:txBody>
      </p:sp>
      <p:sp>
        <p:nvSpPr>
          <p:cNvPr id="123" name="Google Shape;123;p18"/>
          <p:cNvSpPr txBox="1"/>
          <p:nvPr>
            <p:ph idx="1" type="body"/>
          </p:nvPr>
        </p:nvSpPr>
        <p:spPr>
          <a:xfrm>
            <a:off x="5494452" y="1712225"/>
            <a:ext cx="3448200" cy="28587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750"/>
              </a:spcBef>
              <a:spcAft>
                <a:spcPts val="0"/>
              </a:spcAft>
              <a:buClr>
                <a:schemeClr val="dk1"/>
              </a:buClr>
              <a:buSzPts val="1600"/>
              <a:buNone/>
              <a:defRPr sz="1600"/>
            </a:lvl1pPr>
            <a:lvl2pPr indent="-228600" lvl="1" marL="914400" algn="l">
              <a:lnSpc>
                <a:spcPct val="90000"/>
              </a:lnSpc>
              <a:spcBef>
                <a:spcPts val="375"/>
              </a:spcBef>
              <a:spcAft>
                <a:spcPts val="0"/>
              </a:spcAft>
              <a:buClr>
                <a:schemeClr val="dk1"/>
              </a:buClr>
              <a:buSzPts val="1400"/>
              <a:buNone/>
              <a:defRPr sz="1400"/>
            </a:lvl2pPr>
            <a:lvl3pPr indent="-228600" lvl="2" marL="1371600" algn="l">
              <a:lnSpc>
                <a:spcPct val="90000"/>
              </a:lnSpc>
              <a:spcBef>
                <a:spcPts val="375"/>
              </a:spcBef>
              <a:spcAft>
                <a:spcPts val="0"/>
              </a:spcAft>
              <a:buClr>
                <a:schemeClr val="dk1"/>
              </a:buClr>
              <a:buSzPts val="1200"/>
              <a:buNone/>
              <a:defRPr sz="1200"/>
            </a:lvl3pPr>
            <a:lvl4pPr indent="-228600" lvl="3" marL="1828800" algn="l">
              <a:lnSpc>
                <a:spcPct val="90000"/>
              </a:lnSpc>
              <a:spcBef>
                <a:spcPts val="375"/>
              </a:spcBef>
              <a:spcAft>
                <a:spcPts val="0"/>
              </a:spcAft>
              <a:buClr>
                <a:schemeClr val="dk1"/>
              </a:buClr>
              <a:buSzPts val="1000"/>
              <a:buNone/>
              <a:defRPr sz="1000"/>
            </a:lvl4pPr>
            <a:lvl5pPr indent="-228600" lvl="4" marL="2286000" algn="l">
              <a:lnSpc>
                <a:spcPct val="90000"/>
              </a:lnSpc>
              <a:spcBef>
                <a:spcPts val="375"/>
              </a:spcBef>
              <a:spcAft>
                <a:spcPts val="0"/>
              </a:spcAft>
              <a:buClr>
                <a:schemeClr val="dk1"/>
              </a:buClr>
              <a:buSzPts val="1000"/>
              <a:buNone/>
              <a:defRPr sz="1000"/>
            </a:lvl5pPr>
            <a:lvl6pPr indent="-228600" lvl="5" marL="2743200" algn="l">
              <a:lnSpc>
                <a:spcPct val="90000"/>
              </a:lnSpc>
              <a:spcBef>
                <a:spcPts val="375"/>
              </a:spcBef>
              <a:spcAft>
                <a:spcPts val="0"/>
              </a:spcAft>
              <a:buClr>
                <a:schemeClr val="dk1"/>
              </a:buClr>
              <a:buSzPts val="1000"/>
              <a:buNone/>
              <a:defRPr sz="1000"/>
            </a:lvl6pPr>
            <a:lvl7pPr indent="-228600" lvl="6" marL="3200400" algn="l">
              <a:lnSpc>
                <a:spcPct val="90000"/>
              </a:lnSpc>
              <a:spcBef>
                <a:spcPts val="375"/>
              </a:spcBef>
              <a:spcAft>
                <a:spcPts val="0"/>
              </a:spcAft>
              <a:buClr>
                <a:schemeClr val="dk1"/>
              </a:buClr>
              <a:buSzPts val="1000"/>
              <a:buNone/>
              <a:defRPr sz="1000"/>
            </a:lvl7pPr>
            <a:lvl8pPr indent="-228600" lvl="7" marL="3657600" algn="l">
              <a:lnSpc>
                <a:spcPct val="90000"/>
              </a:lnSpc>
              <a:spcBef>
                <a:spcPts val="375"/>
              </a:spcBef>
              <a:spcAft>
                <a:spcPts val="0"/>
              </a:spcAft>
              <a:buClr>
                <a:schemeClr val="dk1"/>
              </a:buClr>
              <a:buSzPts val="1000"/>
              <a:buNone/>
              <a:defRPr sz="1000"/>
            </a:lvl8pPr>
            <a:lvl9pPr indent="-228600" lvl="8" marL="4114800" algn="l">
              <a:lnSpc>
                <a:spcPct val="90000"/>
              </a:lnSpc>
              <a:spcBef>
                <a:spcPts val="375"/>
              </a:spcBef>
              <a:spcAft>
                <a:spcPts val="0"/>
              </a:spcAft>
              <a:buClr>
                <a:schemeClr val="dk1"/>
              </a:buClr>
              <a:buSzPts val="1000"/>
              <a:buNone/>
              <a:defRPr sz="1000"/>
            </a:lvl9pPr>
          </a:lstStyle>
          <a:p/>
        </p:txBody>
      </p:sp>
      <p:sp>
        <p:nvSpPr>
          <p:cNvPr id="124" name="Google Shape;124;p18"/>
          <p:cNvSpPr txBox="1"/>
          <p:nvPr>
            <p:ph type="title"/>
          </p:nvPr>
        </p:nvSpPr>
        <p:spPr>
          <a:xfrm>
            <a:off x="5405825" y="101200"/>
            <a:ext cx="3585000" cy="12003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25" name="Google Shape;125;p18"/>
          <p:cNvSpPr/>
          <p:nvPr>
            <p:ph idx="2" type="pic"/>
          </p:nvPr>
        </p:nvSpPr>
        <p:spPr>
          <a:xfrm>
            <a:off x="-9600" y="0"/>
            <a:ext cx="5213400" cy="5143500"/>
          </a:xfrm>
          <a:prstGeom prst="rect">
            <a:avLst/>
          </a:prstGeom>
          <a:noFill/>
          <a:ln>
            <a:noFill/>
          </a:ln>
        </p:spPr>
      </p:sp>
      <p:pic>
        <p:nvPicPr>
          <p:cNvPr id="126" name="Google Shape;126;p18"/>
          <p:cNvPicPr preferRelativeResize="0"/>
          <p:nvPr/>
        </p:nvPicPr>
        <p:blipFill rotWithShape="1">
          <a:blip r:embed="rId2">
            <a:alphaModFix/>
          </a:blip>
          <a:srcRect b="38894" l="10225" r="9574" t="21333"/>
          <a:stretch/>
        </p:blipFill>
        <p:spPr>
          <a:xfrm>
            <a:off x="590550" y="4647010"/>
            <a:ext cx="698500" cy="35242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s and Graphs">
  <p:cSld name="Charts and Graphs">
    <p:spTree>
      <p:nvGrpSpPr>
        <p:cNvPr id="127" name="Shape 127"/>
        <p:cNvGrpSpPr/>
        <p:nvPr/>
      </p:nvGrpSpPr>
      <p:grpSpPr>
        <a:xfrm>
          <a:off x="0" y="0"/>
          <a:ext cx="0" cy="0"/>
          <a:chOff x="0" y="0"/>
          <a:chExt cx="0" cy="0"/>
        </a:xfrm>
      </p:grpSpPr>
      <p:cxnSp>
        <p:nvCxnSpPr>
          <p:cNvPr id="128" name="Google Shape;128;p19"/>
          <p:cNvCxnSpPr/>
          <p:nvPr/>
        </p:nvCxnSpPr>
        <p:spPr>
          <a:xfrm>
            <a:off x="776288" y="395288"/>
            <a:ext cx="7591500" cy="1200"/>
          </a:xfrm>
          <a:prstGeom prst="straightConnector1">
            <a:avLst/>
          </a:prstGeom>
          <a:noFill/>
          <a:ln cap="flat" cmpd="sng" w="9525">
            <a:solidFill>
              <a:srgbClr val="BCB29F"/>
            </a:solidFill>
            <a:prstDash val="solid"/>
            <a:miter lim="800000"/>
            <a:headEnd len="sm" w="sm" type="none"/>
            <a:tailEnd len="sm" w="sm" type="none"/>
          </a:ln>
        </p:spPr>
      </p:cxnSp>
      <p:pic>
        <p:nvPicPr>
          <p:cNvPr id="129" name="Google Shape;129;p19"/>
          <p:cNvPicPr preferRelativeResize="0"/>
          <p:nvPr/>
        </p:nvPicPr>
        <p:blipFill rotWithShape="1">
          <a:blip r:embed="rId2">
            <a:alphaModFix/>
          </a:blip>
          <a:srcRect b="38896" l="10226" r="9572" t="21332"/>
          <a:stretch/>
        </p:blipFill>
        <p:spPr>
          <a:xfrm>
            <a:off x="590550" y="4647010"/>
            <a:ext cx="698500" cy="352424"/>
          </a:xfrm>
          <a:prstGeom prst="rect">
            <a:avLst/>
          </a:prstGeom>
          <a:noFill/>
          <a:ln>
            <a:noFill/>
          </a:ln>
        </p:spPr>
      </p:pic>
      <p:sp>
        <p:nvSpPr>
          <p:cNvPr id="130" name="Google Shape;130;p19"/>
          <p:cNvSpPr txBox="1"/>
          <p:nvPr>
            <p:ph type="title"/>
          </p:nvPr>
        </p:nvSpPr>
        <p:spPr>
          <a:xfrm>
            <a:off x="628650" y="531107"/>
            <a:ext cx="7886700" cy="7620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1400"/>
              <a:buNone/>
              <a:defRPr>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31" name="Google Shape;131;p19"/>
          <p:cNvSpPr/>
          <p:nvPr>
            <p:ph idx="2" type="chart"/>
          </p:nvPr>
        </p:nvSpPr>
        <p:spPr>
          <a:xfrm>
            <a:off x="627634" y="1293019"/>
            <a:ext cx="3879900" cy="3263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Georgia"/>
                <a:ea typeface="Georgia"/>
                <a:cs typeface="Georgia"/>
                <a:sym typeface="Georgia"/>
              </a:defRPr>
            </a:lvl1pPr>
            <a:lvl2pPr lvl="1"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Georgia"/>
                <a:ea typeface="Georgia"/>
                <a:cs typeface="Georgia"/>
                <a:sym typeface="Georgia"/>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Georgia"/>
                <a:ea typeface="Georgia"/>
                <a:cs typeface="Georgia"/>
                <a:sym typeface="Georgia"/>
              </a:defRPr>
            </a:lvl3pPr>
            <a:lvl4pPr lvl="3" marR="0" rtl="0" algn="l">
              <a:lnSpc>
                <a:spcPct val="90000"/>
              </a:lnSpc>
              <a:spcBef>
                <a:spcPts val="375"/>
              </a:spcBef>
              <a:spcAft>
                <a:spcPts val="0"/>
              </a:spcAft>
              <a:buClr>
                <a:schemeClr val="dk1"/>
              </a:buClr>
              <a:buSzPts val="1300"/>
              <a:buFont typeface="Arial"/>
              <a:buChar char="•"/>
              <a:defRPr b="0" i="0" sz="1300" u="none" cap="none" strike="noStrike">
                <a:solidFill>
                  <a:schemeClr val="dk1"/>
                </a:solidFill>
                <a:latin typeface="Georgia"/>
                <a:ea typeface="Georgia"/>
                <a:cs typeface="Georgia"/>
                <a:sym typeface="Georgia"/>
              </a:defRPr>
            </a:lvl4pPr>
            <a:lvl5pPr lvl="4" marR="0" rtl="0" algn="l">
              <a:lnSpc>
                <a:spcPct val="90000"/>
              </a:lnSpc>
              <a:spcBef>
                <a:spcPts val="375"/>
              </a:spcBef>
              <a:spcAft>
                <a:spcPts val="0"/>
              </a:spcAft>
              <a:buClr>
                <a:schemeClr val="dk1"/>
              </a:buClr>
              <a:buSzPts val="1300"/>
              <a:buFont typeface="Arial"/>
              <a:buChar char="•"/>
              <a:defRPr b="0" i="0" sz="1300" u="none" cap="none" strike="noStrike">
                <a:solidFill>
                  <a:schemeClr val="dk1"/>
                </a:solidFill>
                <a:latin typeface="Georgia"/>
                <a:ea typeface="Georgia"/>
                <a:cs typeface="Georgia"/>
                <a:sym typeface="Georgia"/>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Georgia"/>
                <a:ea typeface="Georgia"/>
                <a:cs typeface="Georgia"/>
                <a:sym typeface="Georgia"/>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Georgia"/>
                <a:ea typeface="Georgia"/>
                <a:cs typeface="Georgia"/>
                <a:sym typeface="Georgia"/>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Georgia"/>
                <a:ea typeface="Georgia"/>
                <a:cs typeface="Georgia"/>
                <a:sym typeface="Georgia"/>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Georgia"/>
                <a:ea typeface="Georgia"/>
                <a:cs typeface="Georgia"/>
                <a:sym typeface="Georgia"/>
              </a:defRPr>
            </a:lvl9pPr>
          </a:lstStyle>
          <a:p/>
        </p:txBody>
      </p:sp>
      <p:sp>
        <p:nvSpPr>
          <p:cNvPr id="132" name="Google Shape;132;p19"/>
          <p:cNvSpPr/>
          <p:nvPr>
            <p:ph idx="3" type="chart"/>
          </p:nvPr>
        </p:nvSpPr>
        <p:spPr>
          <a:xfrm>
            <a:off x="4638294" y="1293019"/>
            <a:ext cx="3879900" cy="3263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Georgia"/>
                <a:ea typeface="Georgia"/>
                <a:cs typeface="Georgia"/>
                <a:sym typeface="Georgia"/>
              </a:defRPr>
            </a:lvl1pPr>
            <a:lvl2pPr lvl="1"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Georgia"/>
                <a:ea typeface="Georgia"/>
                <a:cs typeface="Georgia"/>
                <a:sym typeface="Georgia"/>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Georgia"/>
                <a:ea typeface="Georgia"/>
                <a:cs typeface="Georgia"/>
                <a:sym typeface="Georgia"/>
              </a:defRPr>
            </a:lvl3pPr>
            <a:lvl4pPr lvl="3" marR="0" rtl="0" algn="l">
              <a:lnSpc>
                <a:spcPct val="90000"/>
              </a:lnSpc>
              <a:spcBef>
                <a:spcPts val="375"/>
              </a:spcBef>
              <a:spcAft>
                <a:spcPts val="0"/>
              </a:spcAft>
              <a:buClr>
                <a:schemeClr val="dk1"/>
              </a:buClr>
              <a:buSzPts val="1300"/>
              <a:buFont typeface="Arial"/>
              <a:buChar char="•"/>
              <a:defRPr b="0" i="0" sz="1300" u="none" cap="none" strike="noStrike">
                <a:solidFill>
                  <a:schemeClr val="dk1"/>
                </a:solidFill>
                <a:latin typeface="Georgia"/>
                <a:ea typeface="Georgia"/>
                <a:cs typeface="Georgia"/>
                <a:sym typeface="Georgia"/>
              </a:defRPr>
            </a:lvl4pPr>
            <a:lvl5pPr lvl="4" marR="0" rtl="0" algn="l">
              <a:lnSpc>
                <a:spcPct val="90000"/>
              </a:lnSpc>
              <a:spcBef>
                <a:spcPts val="375"/>
              </a:spcBef>
              <a:spcAft>
                <a:spcPts val="0"/>
              </a:spcAft>
              <a:buClr>
                <a:schemeClr val="dk1"/>
              </a:buClr>
              <a:buSzPts val="1300"/>
              <a:buFont typeface="Arial"/>
              <a:buChar char="•"/>
              <a:defRPr b="0" i="0" sz="1300" u="none" cap="none" strike="noStrike">
                <a:solidFill>
                  <a:schemeClr val="dk1"/>
                </a:solidFill>
                <a:latin typeface="Georgia"/>
                <a:ea typeface="Georgia"/>
                <a:cs typeface="Georgia"/>
                <a:sym typeface="Georgia"/>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Georgia"/>
                <a:ea typeface="Georgia"/>
                <a:cs typeface="Georgia"/>
                <a:sym typeface="Georgia"/>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Georgia"/>
                <a:ea typeface="Georgia"/>
                <a:cs typeface="Georgia"/>
                <a:sym typeface="Georgia"/>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Georgia"/>
                <a:ea typeface="Georgia"/>
                <a:cs typeface="Georgia"/>
                <a:sym typeface="Georgia"/>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Georgia"/>
                <a:ea typeface="Georgia"/>
                <a:cs typeface="Georgia"/>
                <a:sym typeface="Georgia"/>
              </a:defRPr>
            </a:lvl9pPr>
          </a:lstStyle>
          <a:p/>
        </p:txBody>
      </p:sp>
      <p:sp>
        <p:nvSpPr>
          <p:cNvPr id="133" name="Google Shape;133;p19"/>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19"/>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imonial Light">
  <p:cSld name="Testimonial Light">
    <p:spTree>
      <p:nvGrpSpPr>
        <p:cNvPr id="136" name="Shape 136"/>
        <p:cNvGrpSpPr/>
        <p:nvPr/>
      </p:nvGrpSpPr>
      <p:grpSpPr>
        <a:xfrm>
          <a:off x="0" y="0"/>
          <a:ext cx="0" cy="0"/>
          <a:chOff x="0" y="0"/>
          <a:chExt cx="0" cy="0"/>
        </a:xfrm>
      </p:grpSpPr>
      <p:sp>
        <p:nvSpPr>
          <p:cNvPr id="137" name="Google Shape;137;p20"/>
          <p:cNvSpPr/>
          <p:nvPr/>
        </p:nvSpPr>
        <p:spPr>
          <a:xfrm>
            <a:off x="628650" y="427435"/>
            <a:ext cx="7886700" cy="4181400"/>
          </a:xfrm>
          <a:prstGeom prst="rect">
            <a:avLst/>
          </a:prstGeom>
          <a:solidFill>
            <a:schemeClr val="lt1">
              <a:alpha val="0"/>
            </a:schemeClr>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eorgia"/>
              <a:ea typeface="Georgia"/>
              <a:cs typeface="Georgia"/>
              <a:sym typeface="Georgia"/>
            </a:endParaRPr>
          </a:p>
        </p:txBody>
      </p:sp>
      <p:sp>
        <p:nvSpPr>
          <p:cNvPr id="138" name="Google Shape;138;p20"/>
          <p:cNvSpPr txBox="1"/>
          <p:nvPr>
            <p:ph type="title"/>
          </p:nvPr>
        </p:nvSpPr>
        <p:spPr>
          <a:xfrm>
            <a:off x="1737360" y="735749"/>
            <a:ext cx="5669400" cy="840000"/>
          </a:xfrm>
          <a:prstGeom prst="rect">
            <a:avLst/>
          </a:prstGeom>
          <a:noFill/>
          <a:ln>
            <a:noFill/>
          </a:ln>
        </p:spPr>
        <p:txBody>
          <a:bodyPr anchorCtr="0" anchor="t" bIns="45700" lIns="0" spcFirstLastPara="1" rIns="91425" wrap="square" tIns="45700">
            <a:noAutofit/>
          </a:bodyPr>
          <a:lstStyle>
            <a:lvl1pPr lvl="0" algn="l">
              <a:lnSpc>
                <a:spcPct val="90000"/>
              </a:lnSpc>
              <a:spcBef>
                <a:spcPts val="0"/>
              </a:spcBef>
              <a:spcAft>
                <a:spcPts val="0"/>
              </a:spcAft>
              <a:buSzPts val="1400"/>
              <a:buNone/>
              <a:defRPr sz="18000">
                <a:solidFill>
                  <a:schemeClr val="accen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39" name="Google Shape;139;p20"/>
          <p:cNvSpPr txBox="1"/>
          <p:nvPr>
            <p:ph idx="1" type="body"/>
          </p:nvPr>
        </p:nvSpPr>
        <p:spPr>
          <a:xfrm>
            <a:off x="1737360" y="1673562"/>
            <a:ext cx="5669400" cy="13329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2100"/>
              <a:buNone/>
              <a:defRPr i="1">
                <a:solidFill>
                  <a:schemeClr val="dk1"/>
                </a:solidFill>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40" name="Google Shape;140;p20"/>
          <p:cNvSpPr txBox="1"/>
          <p:nvPr>
            <p:ph idx="2" type="body"/>
          </p:nvPr>
        </p:nvSpPr>
        <p:spPr>
          <a:xfrm>
            <a:off x="1737360" y="3054554"/>
            <a:ext cx="5669400" cy="2427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750"/>
              </a:spcBef>
              <a:spcAft>
                <a:spcPts val="0"/>
              </a:spcAft>
              <a:buClr>
                <a:schemeClr val="accent2"/>
              </a:buClr>
              <a:buSzPts val="1600"/>
              <a:buNone/>
              <a:defRPr b="1" i="0" sz="1600">
                <a:solidFill>
                  <a:schemeClr val="accent2"/>
                </a:solidFill>
                <a:latin typeface="Arial Black"/>
                <a:ea typeface="Arial Black"/>
                <a:cs typeface="Arial Black"/>
                <a:sym typeface="Arial Black"/>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41" name="Google Shape;141;p20"/>
          <p:cNvSpPr txBox="1"/>
          <p:nvPr>
            <p:ph idx="3" type="body"/>
          </p:nvPr>
        </p:nvSpPr>
        <p:spPr>
          <a:xfrm>
            <a:off x="1737360" y="3299957"/>
            <a:ext cx="5669400" cy="2046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600"/>
              <a:buNone/>
              <a:defRPr b="0" i="0" sz="1600">
                <a:latin typeface="Arial"/>
                <a:ea typeface="Arial"/>
                <a:cs typeface="Arial"/>
                <a:sym typeface="Arial"/>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42" name="Google Shape;142;p20"/>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20"/>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20"/>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8" name="Shape 28"/>
        <p:cNvGrpSpPr/>
        <p:nvPr/>
      </p:nvGrpSpPr>
      <p:grpSpPr>
        <a:xfrm>
          <a:off x="0" y="0"/>
          <a:ext cx="0" cy="0"/>
          <a:chOff x="0" y="0"/>
          <a:chExt cx="0" cy="0"/>
        </a:xfrm>
      </p:grpSpPr>
      <p:cxnSp>
        <p:nvCxnSpPr>
          <p:cNvPr id="29" name="Google Shape;29;p3"/>
          <p:cNvCxnSpPr/>
          <p:nvPr/>
        </p:nvCxnSpPr>
        <p:spPr>
          <a:xfrm>
            <a:off x="776288" y="395288"/>
            <a:ext cx="7591500" cy="1200"/>
          </a:xfrm>
          <a:prstGeom prst="straightConnector1">
            <a:avLst/>
          </a:prstGeom>
          <a:noFill/>
          <a:ln cap="flat" cmpd="sng" w="9525">
            <a:solidFill>
              <a:srgbClr val="BCB29F"/>
            </a:solidFill>
            <a:prstDash val="solid"/>
            <a:miter lim="800000"/>
            <a:headEnd len="sm" w="sm" type="none"/>
            <a:tailEnd len="sm" w="sm" type="none"/>
          </a:ln>
        </p:spPr>
      </p:cxnSp>
      <p:pic>
        <p:nvPicPr>
          <p:cNvPr id="30" name="Google Shape;30;p3"/>
          <p:cNvPicPr preferRelativeResize="0"/>
          <p:nvPr/>
        </p:nvPicPr>
        <p:blipFill rotWithShape="1">
          <a:blip r:embed="rId2">
            <a:alphaModFix/>
          </a:blip>
          <a:srcRect b="38896" l="10226" r="9572" t="21332"/>
          <a:stretch/>
        </p:blipFill>
        <p:spPr>
          <a:xfrm>
            <a:off x="590550" y="4647010"/>
            <a:ext cx="698500" cy="352424"/>
          </a:xfrm>
          <a:prstGeom prst="rect">
            <a:avLst/>
          </a:prstGeom>
          <a:noFill/>
          <a:ln>
            <a:noFill/>
          </a:ln>
        </p:spPr>
      </p:pic>
      <p:sp>
        <p:nvSpPr>
          <p:cNvPr id="31" name="Google Shape;31;p3"/>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750"/>
              </a:spcBef>
              <a:spcAft>
                <a:spcPts val="0"/>
              </a:spcAft>
              <a:buClr>
                <a:schemeClr val="dk1"/>
              </a:buClr>
              <a:buSzPts val="2400"/>
              <a:buChar char="•"/>
              <a:defRPr sz="2400"/>
            </a:lvl1pPr>
            <a:lvl2pPr indent="-381000" lvl="1" marL="914400" algn="l">
              <a:lnSpc>
                <a:spcPct val="100000"/>
              </a:lnSpc>
              <a:spcBef>
                <a:spcPts val="375"/>
              </a:spcBef>
              <a:spcAft>
                <a:spcPts val="0"/>
              </a:spcAft>
              <a:buClr>
                <a:schemeClr val="dk1"/>
              </a:buClr>
              <a:buSzPts val="2400"/>
              <a:buChar char="•"/>
              <a:defRPr sz="2400"/>
            </a:lvl2pPr>
            <a:lvl3pPr indent="-355600" lvl="2" marL="1371600" algn="l">
              <a:lnSpc>
                <a:spcPct val="100000"/>
              </a:lnSpc>
              <a:spcBef>
                <a:spcPts val="375"/>
              </a:spcBef>
              <a:spcAft>
                <a:spcPts val="0"/>
              </a:spcAft>
              <a:buClr>
                <a:schemeClr val="dk1"/>
              </a:buClr>
              <a:buSzPts val="2000"/>
              <a:buChar char="•"/>
              <a:defRPr sz="2000"/>
            </a:lvl3pPr>
            <a:lvl4pPr indent="-342900" lvl="3" marL="1828800" algn="l">
              <a:lnSpc>
                <a:spcPct val="100000"/>
              </a:lnSpc>
              <a:spcBef>
                <a:spcPts val="375"/>
              </a:spcBef>
              <a:spcAft>
                <a:spcPts val="0"/>
              </a:spcAft>
              <a:buClr>
                <a:schemeClr val="dk1"/>
              </a:buClr>
              <a:buSzPts val="1800"/>
              <a:buChar char="•"/>
              <a:defRPr sz="1800"/>
            </a:lvl4pPr>
            <a:lvl5pPr indent="-330200" lvl="4" marL="2286000" algn="l">
              <a:lnSpc>
                <a:spcPct val="100000"/>
              </a:lnSpc>
              <a:spcBef>
                <a:spcPts val="375"/>
              </a:spcBef>
              <a:spcAft>
                <a:spcPts val="0"/>
              </a:spcAft>
              <a:buClr>
                <a:schemeClr val="dk1"/>
              </a:buClr>
              <a:buSzPts val="1600"/>
              <a:buChar char="•"/>
              <a:defRPr sz="16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2" name="Google Shape;32;p3"/>
          <p:cNvSpPr txBox="1"/>
          <p:nvPr>
            <p:ph type="title"/>
          </p:nvPr>
        </p:nvSpPr>
        <p:spPr>
          <a:xfrm>
            <a:off x="628650" y="531107"/>
            <a:ext cx="7886700" cy="838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SzPts val="1400"/>
              <a:buNone/>
              <a:defRPr sz="3600">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3" name="Google Shape;33;p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45" name="Shape 145"/>
        <p:cNvGrpSpPr/>
        <p:nvPr/>
      </p:nvGrpSpPr>
      <p:grpSpPr>
        <a:xfrm>
          <a:off x="0" y="0"/>
          <a:ext cx="0" cy="0"/>
          <a:chOff x="0" y="0"/>
          <a:chExt cx="0" cy="0"/>
        </a:xfrm>
      </p:grpSpPr>
      <p:sp>
        <p:nvSpPr>
          <p:cNvPr id="146" name="Google Shape;146;p21"/>
          <p:cNvSpPr txBox="1"/>
          <p:nvPr>
            <p:ph idx="1" type="body"/>
          </p:nvPr>
        </p:nvSpPr>
        <p:spPr>
          <a:xfrm>
            <a:off x="623888" y="3442098"/>
            <a:ext cx="7886700" cy="1125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D8D8D"/>
              </a:buClr>
              <a:buSzPts val="1800"/>
              <a:buNone/>
              <a:defRPr sz="1800">
                <a:solidFill>
                  <a:srgbClr val="8D8D8D"/>
                </a:solidFill>
              </a:defRPr>
            </a:lvl1pPr>
            <a:lvl2pPr indent="-228600" lvl="1" marL="914400" algn="l">
              <a:lnSpc>
                <a:spcPct val="90000"/>
              </a:lnSpc>
              <a:spcBef>
                <a:spcPts val="375"/>
              </a:spcBef>
              <a:spcAft>
                <a:spcPts val="0"/>
              </a:spcAft>
              <a:buClr>
                <a:srgbClr val="8D8D8D"/>
              </a:buClr>
              <a:buSzPts val="1500"/>
              <a:buNone/>
              <a:defRPr sz="1500">
                <a:solidFill>
                  <a:srgbClr val="8D8D8D"/>
                </a:solidFill>
              </a:defRPr>
            </a:lvl2pPr>
            <a:lvl3pPr indent="-228600" lvl="2" marL="1371600" algn="l">
              <a:lnSpc>
                <a:spcPct val="90000"/>
              </a:lnSpc>
              <a:spcBef>
                <a:spcPts val="375"/>
              </a:spcBef>
              <a:spcAft>
                <a:spcPts val="0"/>
              </a:spcAft>
              <a:buClr>
                <a:srgbClr val="8D8D8D"/>
              </a:buClr>
              <a:buSzPts val="1350"/>
              <a:buNone/>
              <a:defRPr sz="1350">
                <a:solidFill>
                  <a:srgbClr val="8D8D8D"/>
                </a:solidFill>
              </a:defRPr>
            </a:lvl3pPr>
            <a:lvl4pPr indent="-228600" lvl="3" marL="1828800" algn="l">
              <a:lnSpc>
                <a:spcPct val="90000"/>
              </a:lnSpc>
              <a:spcBef>
                <a:spcPts val="375"/>
              </a:spcBef>
              <a:spcAft>
                <a:spcPts val="0"/>
              </a:spcAft>
              <a:buClr>
                <a:srgbClr val="8D8D8D"/>
              </a:buClr>
              <a:buSzPts val="1200"/>
              <a:buNone/>
              <a:defRPr sz="1200">
                <a:solidFill>
                  <a:srgbClr val="8D8D8D"/>
                </a:solidFill>
              </a:defRPr>
            </a:lvl4pPr>
            <a:lvl5pPr indent="-228600" lvl="4" marL="2286000" algn="l">
              <a:lnSpc>
                <a:spcPct val="90000"/>
              </a:lnSpc>
              <a:spcBef>
                <a:spcPts val="375"/>
              </a:spcBef>
              <a:spcAft>
                <a:spcPts val="0"/>
              </a:spcAft>
              <a:buClr>
                <a:srgbClr val="8D8D8D"/>
              </a:buClr>
              <a:buSzPts val="1200"/>
              <a:buNone/>
              <a:defRPr sz="1200">
                <a:solidFill>
                  <a:srgbClr val="8D8D8D"/>
                </a:solidFill>
              </a:defRPr>
            </a:lvl5pPr>
            <a:lvl6pPr indent="-228600" lvl="5" marL="2743200" algn="l">
              <a:lnSpc>
                <a:spcPct val="90000"/>
              </a:lnSpc>
              <a:spcBef>
                <a:spcPts val="375"/>
              </a:spcBef>
              <a:spcAft>
                <a:spcPts val="0"/>
              </a:spcAft>
              <a:buClr>
                <a:srgbClr val="8D8D8D"/>
              </a:buClr>
              <a:buSzPts val="1200"/>
              <a:buNone/>
              <a:defRPr sz="1200">
                <a:solidFill>
                  <a:srgbClr val="8D8D8D"/>
                </a:solidFill>
              </a:defRPr>
            </a:lvl6pPr>
            <a:lvl7pPr indent="-228600" lvl="6" marL="3200400" algn="l">
              <a:lnSpc>
                <a:spcPct val="90000"/>
              </a:lnSpc>
              <a:spcBef>
                <a:spcPts val="375"/>
              </a:spcBef>
              <a:spcAft>
                <a:spcPts val="0"/>
              </a:spcAft>
              <a:buClr>
                <a:srgbClr val="8D8D8D"/>
              </a:buClr>
              <a:buSzPts val="1200"/>
              <a:buNone/>
              <a:defRPr sz="1200">
                <a:solidFill>
                  <a:srgbClr val="8D8D8D"/>
                </a:solidFill>
              </a:defRPr>
            </a:lvl7pPr>
            <a:lvl8pPr indent="-228600" lvl="7" marL="3657600" algn="l">
              <a:lnSpc>
                <a:spcPct val="90000"/>
              </a:lnSpc>
              <a:spcBef>
                <a:spcPts val="375"/>
              </a:spcBef>
              <a:spcAft>
                <a:spcPts val="0"/>
              </a:spcAft>
              <a:buClr>
                <a:srgbClr val="8D8D8D"/>
              </a:buClr>
              <a:buSzPts val="1200"/>
              <a:buNone/>
              <a:defRPr sz="1200">
                <a:solidFill>
                  <a:srgbClr val="8D8D8D"/>
                </a:solidFill>
              </a:defRPr>
            </a:lvl8pPr>
            <a:lvl9pPr indent="-228600" lvl="8" marL="4114800" algn="l">
              <a:lnSpc>
                <a:spcPct val="90000"/>
              </a:lnSpc>
              <a:spcBef>
                <a:spcPts val="375"/>
              </a:spcBef>
              <a:spcAft>
                <a:spcPts val="0"/>
              </a:spcAft>
              <a:buClr>
                <a:srgbClr val="8D8D8D"/>
              </a:buClr>
              <a:buSzPts val="1200"/>
              <a:buNone/>
              <a:defRPr sz="1200">
                <a:solidFill>
                  <a:srgbClr val="8D8D8D"/>
                </a:solidFill>
              </a:defRPr>
            </a:lvl9pPr>
          </a:lstStyle>
          <a:p/>
        </p:txBody>
      </p:sp>
      <p:sp>
        <p:nvSpPr>
          <p:cNvPr id="147" name="Google Shape;147;p21"/>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1400"/>
              <a:buNone/>
              <a:defRPr sz="48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48" name="Google Shape;148;p21"/>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21"/>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2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51" name="Shape 151"/>
        <p:cNvGrpSpPr/>
        <p:nvPr/>
      </p:nvGrpSpPr>
      <p:grpSpPr>
        <a:xfrm>
          <a:off x="0" y="0"/>
          <a:ext cx="0" cy="0"/>
          <a:chOff x="0" y="0"/>
          <a:chExt cx="0" cy="0"/>
        </a:xfrm>
      </p:grpSpPr>
      <p:cxnSp>
        <p:nvCxnSpPr>
          <p:cNvPr id="152" name="Google Shape;152;p22"/>
          <p:cNvCxnSpPr/>
          <p:nvPr/>
        </p:nvCxnSpPr>
        <p:spPr>
          <a:xfrm>
            <a:off x="776288" y="395288"/>
            <a:ext cx="7591500" cy="1200"/>
          </a:xfrm>
          <a:prstGeom prst="straightConnector1">
            <a:avLst/>
          </a:prstGeom>
          <a:noFill/>
          <a:ln cap="flat" cmpd="sng" w="9525">
            <a:solidFill>
              <a:srgbClr val="BCB29F"/>
            </a:solidFill>
            <a:prstDash val="solid"/>
            <a:miter lim="800000"/>
            <a:headEnd len="sm" w="sm" type="none"/>
            <a:tailEnd len="sm" w="sm" type="none"/>
          </a:ln>
        </p:spPr>
      </p:cxnSp>
      <p:pic>
        <p:nvPicPr>
          <p:cNvPr id="153" name="Google Shape;153;p22"/>
          <p:cNvPicPr preferRelativeResize="0"/>
          <p:nvPr/>
        </p:nvPicPr>
        <p:blipFill rotWithShape="1">
          <a:blip r:embed="rId2">
            <a:alphaModFix/>
          </a:blip>
          <a:srcRect b="38896" l="10226" r="9572" t="21332"/>
          <a:stretch/>
        </p:blipFill>
        <p:spPr>
          <a:xfrm>
            <a:off x="590550" y="4647010"/>
            <a:ext cx="698500" cy="352424"/>
          </a:xfrm>
          <a:prstGeom prst="rect">
            <a:avLst/>
          </a:prstGeom>
          <a:noFill/>
          <a:ln>
            <a:noFill/>
          </a:ln>
        </p:spPr>
      </p:pic>
      <p:sp>
        <p:nvSpPr>
          <p:cNvPr id="154" name="Google Shape;154;p22"/>
          <p:cNvSpPr txBox="1"/>
          <p:nvPr>
            <p:ph idx="1" type="body"/>
          </p:nvPr>
        </p:nvSpPr>
        <p:spPr>
          <a:xfrm>
            <a:off x="628650" y="1369219"/>
            <a:ext cx="3886200" cy="32634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750"/>
              </a:spcBef>
              <a:spcAft>
                <a:spcPts val="0"/>
              </a:spcAft>
              <a:buClr>
                <a:schemeClr val="dk1"/>
              </a:buClr>
              <a:buSzPts val="2000"/>
              <a:buChar char="•"/>
              <a:defRPr sz="2000"/>
            </a:lvl1pPr>
            <a:lvl2pPr indent="-355600" lvl="1" marL="914400" algn="l">
              <a:lnSpc>
                <a:spcPct val="100000"/>
              </a:lnSpc>
              <a:spcBef>
                <a:spcPts val="375"/>
              </a:spcBef>
              <a:spcAft>
                <a:spcPts val="0"/>
              </a:spcAft>
              <a:buClr>
                <a:schemeClr val="dk1"/>
              </a:buClr>
              <a:buSzPts val="2000"/>
              <a:buChar char="•"/>
              <a:defRPr sz="2000"/>
            </a:lvl2pPr>
            <a:lvl3pPr indent="-342900" lvl="2" marL="1371600" algn="l">
              <a:lnSpc>
                <a:spcPct val="100000"/>
              </a:lnSpc>
              <a:spcBef>
                <a:spcPts val="375"/>
              </a:spcBef>
              <a:spcAft>
                <a:spcPts val="0"/>
              </a:spcAft>
              <a:buClr>
                <a:schemeClr val="dk1"/>
              </a:buClr>
              <a:buSzPts val="1800"/>
              <a:buChar char="•"/>
              <a:defRPr sz="1800"/>
            </a:lvl3pPr>
            <a:lvl4pPr indent="-330200" lvl="3" marL="1828800" algn="l">
              <a:lnSpc>
                <a:spcPct val="100000"/>
              </a:lnSpc>
              <a:spcBef>
                <a:spcPts val="375"/>
              </a:spcBef>
              <a:spcAft>
                <a:spcPts val="0"/>
              </a:spcAft>
              <a:buClr>
                <a:schemeClr val="dk1"/>
              </a:buClr>
              <a:buSzPts val="1600"/>
              <a:buChar char="•"/>
              <a:defRPr sz="1600"/>
            </a:lvl4pPr>
            <a:lvl5pPr indent="-317500" lvl="4" marL="2286000" algn="l">
              <a:lnSpc>
                <a:spcPct val="100000"/>
              </a:lnSpc>
              <a:spcBef>
                <a:spcPts val="375"/>
              </a:spcBef>
              <a:spcAft>
                <a:spcPts val="0"/>
              </a:spcAft>
              <a:buClr>
                <a:schemeClr val="dk1"/>
              </a:buClr>
              <a:buSzPts val="1400"/>
              <a:buChar char="•"/>
              <a:defRPr sz="14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5" name="Google Shape;155;p22"/>
          <p:cNvSpPr txBox="1"/>
          <p:nvPr>
            <p:ph type="title"/>
          </p:nvPr>
        </p:nvSpPr>
        <p:spPr>
          <a:xfrm>
            <a:off x="628650" y="531107"/>
            <a:ext cx="7886700" cy="8382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1400"/>
              <a:buNone/>
              <a:defRPr>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56" name="Google Shape;156;p22"/>
          <p:cNvSpPr txBox="1"/>
          <p:nvPr>
            <p:ph idx="2" type="body"/>
          </p:nvPr>
        </p:nvSpPr>
        <p:spPr>
          <a:xfrm>
            <a:off x="4629150" y="1369219"/>
            <a:ext cx="3886200" cy="32634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750"/>
              </a:spcBef>
              <a:spcAft>
                <a:spcPts val="0"/>
              </a:spcAft>
              <a:buClr>
                <a:schemeClr val="dk1"/>
              </a:buClr>
              <a:buSzPts val="2000"/>
              <a:buChar char="•"/>
              <a:defRPr sz="2000"/>
            </a:lvl1pPr>
            <a:lvl2pPr indent="-355600" lvl="1" marL="914400" algn="l">
              <a:lnSpc>
                <a:spcPct val="100000"/>
              </a:lnSpc>
              <a:spcBef>
                <a:spcPts val="375"/>
              </a:spcBef>
              <a:spcAft>
                <a:spcPts val="0"/>
              </a:spcAft>
              <a:buClr>
                <a:schemeClr val="dk1"/>
              </a:buClr>
              <a:buSzPts val="2000"/>
              <a:buChar char="•"/>
              <a:defRPr sz="2000"/>
            </a:lvl2pPr>
            <a:lvl3pPr indent="-342900" lvl="2" marL="1371600" algn="l">
              <a:lnSpc>
                <a:spcPct val="100000"/>
              </a:lnSpc>
              <a:spcBef>
                <a:spcPts val="375"/>
              </a:spcBef>
              <a:spcAft>
                <a:spcPts val="0"/>
              </a:spcAft>
              <a:buClr>
                <a:schemeClr val="dk1"/>
              </a:buClr>
              <a:buSzPts val="1800"/>
              <a:buChar char="•"/>
              <a:defRPr sz="1800"/>
            </a:lvl3pPr>
            <a:lvl4pPr indent="-330200" lvl="3" marL="1828800" algn="l">
              <a:lnSpc>
                <a:spcPct val="100000"/>
              </a:lnSpc>
              <a:spcBef>
                <a:spcPts val="375"/>
              </a:spcBef>
              <a:spcAft>
                <a:spcPts val="0"/>
              </a:spcAft>
              <a:buClr>
                <a:schemeClr val="dk1"/>
              </a:buClr>
              <a:buSzPts val="1600"/>
              <a:buChar char="•"/>
              <a:defRPr sz="1600"/>
            </a:lvl4pPr>
            <a:lvl5pPr indent="-317500" lvl="4" marL="2286000" algn="l">
              <a:lnSpc>
                <a:spcPct val="100000"/>
              </a:lnSpc>
              <a:spcBef>
                <a:spcPts val="375"/>
              </a:spcBef>
              <a:spcAft>
                <a:spcPts val="0"/>
              </a:spcAft>
              <a:buClr>
                <a:schemeClr val="dk1"/>
              </a:buClr>
              <a:buSzPts val="1400"/>
              <a:buChar char="•"/>
              <a:defRPr sz="14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7" name="Google Shape;157;p22"/>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22"/>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22"/>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imonial Dark">
  <p:cSld name="Testimonial Dark">
    <p:bg>
      <p:bgPr>
        <a:solidFill>
          <a:schemeClr val="dk2"/>
        </a:solidFill>
      </p:bgPr>
    </p:bg>
    <p:spTree>
      <p:nvGrpSpPr>
        <p:cNvPr id="160" name="Shape 160"/>
        <p:cNvGrpSpPr/>
        <p:nvPr/>
      </p:nvGrpSpPr>
      <p:grpSpPr>
        <a:xfrm>
          <a:off x="0" y="0"/>
          <a:ext cx="0" cy="0"/>
          <a:chOff x="0" y="0"/>
          <a:chExt cx="0" cy="0"/>
        </a:xfrm>
      </p:grpSpPr>
      <p:sp>
        <p:nvSpPr>
          <p:cNvPr id="161" name="Google Shape;161;p23"/>
          <p:cNvSpPr/>
          <p:nvPr/>
        </p:nvSpPr>
        <p:spPr>
          <a:xfrm>
            <a:off x="628650" y="427435"/>
            <a:ext cx="7886700" cy="4181400"/>
          </a:xfrm>
          <a:prstGeom prst="rect">
            <a:avLst/>
          </a:prstGeom>
          <a:solidFill>
            <a:schemeClr val="dk1">
              <a:alpha val="0"/>
            </a:schemeClr>
          </a:solidFill>
          <a:ln cap="flat" cmpd="sng" w="12700">
            <a:solidFill>
              <a:schemeClr val="lt2">
                <a:alpha val="49411"/>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eorgia"/>
              <a:ea typeface="Georgia"/>
              <a:cs typeface="Georgia"/>
              <a:sym typeface="Georgia"/>
            </a:endParaRPr>
          </a:p>
        </p:txBody>
      </p:sp>
      <p:sp>
        <p:nvSpPr>
          <p:cNvPr id="162" name="Google Shape;162;p23"/>
          <p:cNvSpPr txBox="1"/>
          <p:nvPr>
            <p:ph type="title"/>
          </p:nvPr>
        </p:nvSpPr>
        <p:spPr>
          <a:xfrm>
            <a:off x="1737360" y="735749"/>
            <a:ext cx="5669400" cy="840000"/>
          </a:xfrm>
          <a:prstGeom prst="rect">
            <a:avLst/>
          </a:prstGeom>
          <a:noFill/>
          <a:ln>
            <a:noFill/>
          </a:ln>
        </p:spPr>
        <p:txBody>
          <a:bodyPr anchorCtr="0" anchor="t" bIns="45700" lIns="0" spcFirstLastPara="1" rIns="91425" wrap="square" tIns="45700">
            <a:noAutofit/>
          </a:bodyPr>
          <a:lstStyle>
            <a:lvl1pPr lvl="0" algn="l">
              <a:lnSpc>
                <a:spcPct val="90000"/>
              </a:lnSpc>
              <a:spcBef>
                <a:spcPts val="0"/>
              </a:spcBef>
              <a:spcAft>
                <a:spcPts val="0"/>
              </a:spcAft>
              <a:buSzPts val="1400"/>
              <a:buNone/>
              <a:defRPr sz="18000">
                <a:solidFill>
                  <a:schemeClr val="accen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63" name="Google Shape;163;p23"/>
          <p:cNvSpPr txBox="1"/>
          <p:nvPr>
            <p:ph idx="1" type="body"/>
          </p:nvPr>
        </p:nvSpPr>
        <p:spPr>
          <a:xfrm>
            <a:off x="1737360" y="1673562"/>
            <a:ext cx="5669400" cy="13329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lt1"/>
              </a:buClr>
              <a:buSzPts val="2100"/>
              <a:buNone/>
              <a:defRPr i="1"/>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164" name="Google Shape;164;p23"/>
          <p:cNvSpPr txBox="1"/>
          <p:nvPr>
            <p:ph idx="2" type="body"/>
          </p:nvPr>
        </p:nvSpPr>
        <p:spPr>
          <a:xfrm>
            <a:off x="1737360" y="3054554"/>
            <a:ext cx="5669400" cy="2427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750"/>
              </a:spcBef>
              <a:spcAft>
                <a:spcPts val="0"/>
              </a:spcAft>
              <a:buClr>
                <a:schemeClr val="lt1"/>
              </a:buClr>
              <a:buSzPts val="1600"/>
              <a:buNone/>
              <a:defRPr b="1" i="0" sz="1600">
                <a:solidFill>
                  <a:schemeClr val="lt1"/>
                </a:solidFill>
                <a:latin typeface="Arial Black"/>
                <a:ea typeface="Arial Black"/>
                <a:cs typeface="Arial Black"/>
                <a:sym typeface="Arial Black"/>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165" name="Google Shape;165;p23"/>
          <p:cNvSpPr txBox="1"/>
          <p:nvPr>
            <p:ph idx="3" type="body"/>
          </p:nvPr>
        </p:nvSpPr>
        <p:spPr>
          <a:xfrm>
            <a:off x="1737360" y="3299957"/>
            <a:ext cx="5669400" cy="2046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75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166" name="Google Shape;166;p2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2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2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eorgia"/>
                <a:ea typeface="Georgia"/>
                <a:cs typeface="Georgia"/>
                <a:sym typeface="Georgia"/>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eorgia"/>
                <a:ea typeface="Georgia"/>
                <a:cs typeface="Georgia"/>
                <a:sym typeface="Georgia"/>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eorgia"/>
                <a:ea typeface="Georgia"/>
                <a:cs typeface="Georgia"/>
                <a:sym typeface="Georgia"/>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eorgia"/>
                <a:ea typeface="Georgia"/>
                <a:cs typeface="Georgia"/>
                <a:sym typeface="Georgia"/>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eorgia"/>
                <a:ea typeface="Georgia"/>
                <a:cs typeface="Georgia"/>
                <a:sym typeface="Georgia"/>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eorgia"/>
                <a:ea typeface="Georgia"/>
                <a:cs typeface="Georgia"/>
                <a:sym typeface="Georgia"/>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eorgia"/>
                <a:ea typeface="Georgia"/>
                <a:cs typeface="Georgia"/>
                <a:sym typeface="Georgia"/>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eorgia"/>
                <a:ea typeface="Georgia"/>
                <a:cs typeface="Georgia"/>
                <a:sym typeface="Georgia"/>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and Subtitle">
  <p:cSld name="Picture with Caption and Subtitle">
    <p:spTree>
      <p:nvGrpSpPr>
        <p:cNvPr id="36" name="Shape 36"/>
        <p:cNvGrpSpPr/>
        <p:nvPr/>
      </p:nvGrpSpPr>
      <p:grpSpPr>
        <a:xfrm>
          <a:off x="0" y="0"/>
          <a:ext cx="0" cy="0"/>
          <a:chOff x="0" y="0"/>
          <a:chExt cx="0" cy="0"/>
        </a:xfrm>
      </p:grpSpPr>
      <p:sp>
        <p:nvSpPr>
          <p:cNvPr id="37" name="Google Shape;37;p4"/>
          <p:cNvSpPr/>
          <p:nvPr/>
        </p:nvSpPr>
        <p:spPr>
          <a:xfrm>
            <a:off x="0" y="0"/>
            <a:ext cx="3940200" cy="5143500"/>
          </a:xfrm>
          <a:prstGeom prst="rect">
            <a:avLst/>
          </a:prstGeom>
          <a:solidFill>
            <a:srgbClr val="F8F7F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eorgia"/>
              <a:ea typeface="Georgia"/>
              <a:cs typeface="Georgia"/>
              <a:sym typeface="Georgia"/>
            </a:endParaRPr>
          </a:p>
        </p:txBody>
      </p:sp>
      <p:pic>
        <p:nvPicPr>
          <p:cNvPr id="38" name="Google Shape;38;p4"/>
          <p:cNvPicPr preferRelativeResize="0"/>
          <p:nvPr/>
        </p:nvPicPr>
        <p:blipFill rotWithShape="1">
          <a:blip r:embed="rId2">
            <a:alphaModFix/>
          </a:blip>
          <a:srcRect b="38896" l="10226" r="9572" t="21332"/>
          <a:stretch/>
        </p:blipFill>
        <p:spPr>
          <a:xfrm>
            <a:off x="590550" y="4647010"/>
            <a:ext cx="698500" cy="352424"/>
          </a:xfrm>
          <a:prstGeom prst="rect">
            <a:avLst/>
          </a:prstGeom>
          <a:noFill/>
          <a:ln>
            <a:noFill/>
          </a:ln>
        </p:spPr>
      </p:pic>
      <p:sp>
        <p:nvSpPr>
          <p:cNvPr id="39" name="Google Shape;39;p4"/>
          <p:cNvSpPr txBox="1"/>
          <p:nvPr>
            <p:ph idx="1" type="body"/>
          </p:nvPr>
        </p:nvSpPr>
        <p:spPr>
          <a:xfrm>
            <a:off x="629841" y="2057400"/>
            <a:ext cx="2949300" cy="2344200"/>
          </a:xfrm>
          <a:prstGeom prst="rect">
            <a:avLst/>
          </a:prstGeom>
          <a:noFill/>
          <a:ln>
            <a:noFill/>
          </a:ln>
        </p:spPr>
        <p:txBody>
          <a:bodyPr anchorCtr="0" anchor="t" bIns="45700" lIns="91425" spcFirstLastPara="1" rIns="91425" wrap="square" tIns="45700">
            <a:normAutofit/>
          </a:bodyPr>
          <a:lstStyle>
            <a:lvl1pPr indent="-330200" lvl="0" marL="457200" algn="l">
              <a:lnSpc>
                <a:spcPct val="100000"/>
              </a:lnSpc>
              <a:spcBef>
                <a:spcPts val="750"/>
              </a:spcBef>
              <a:spcAft>
                <a:spcPts val="0"/>
              </a:spcAft>
              <a:buClr>
                <a:schemeClr val="dk1"/>
              </a:buClr>
              <a:buSzPts val="1600"/>
              <a:buFont typeface="Arial"/>
              <a:buChar char="•"/>
              <a:defRPr sz="1600"/>
            </a:lvl1pPr>
            <a:lvl2pPr indent="-228600" lvl="1" marL="914400" algn="l">
              <a:lnSpc>
                <a:spcPct val="90000"/>
              </a:lnSpc>
              <a:spcBef>
                <a:spcPts val="375"/>
              </a:spcBef>
              <a:spcAft>
                <a:spcPts val="0"/>
              </a:spcAft>
              <a:buClr>
                <a:schemeClr val="dk1"/>
              </a:buClr>
              <a:buSzPts val="1400"/>
              <a:buNone/>
              <a:defRPr sz="1400"/>
            </a:lvl2pPr>
            <a:lvl3pPr indent="-228600" lvl="2" marL="1371600" algn="l">
              <a:lnSpc>
                <a:spcPct val="90000"/>
              </a:lnSpc>
              <a:spcBef>
                <a:spcPts val="375"/>
              </a:spcBef>
              <a:spcAft>
                <a:spcPts val="0"/>
              </a:spcAft>
              <a:buClr>
                <a:schemeClr val="dk1"/>
              </a:buClr>
              <a:buSzPts val="1200"/>
              <a:buNone/>
              <a:defRPr sz="1200"/>
            </a:lvl3pPr>
            <a:lvl4pPr indent="-228600" lvl="3" marL="1828800" algn="l">
              <a:lnSpc>
                <a:spcPct val="90000"/>
              </a:lnSpc>
              <a:spcBef>
                <a:spcPts val="375"/>
              </a:spcBef>
              <a:spcAft>
                <a:spcPts val="0"/>
              </a:spcAft>
              <a:buClr>
                <a:schemeClr val="dk1"/>
              </a:buClr>
              <a:buSzPts val="1000"/>
              <a:buNone/>
              <a:defRPr sz="1000"/>
            </a:lvl4pPr>
            <a:lvl5pPr indent="-228600" lvl="4" marL="2286000" algn="l">
              <a:lnSpc>
                <a:spcPct val="90000"/>
              </a:lnSpc>
              <a:spcBef>
                <a:spcPts val="375"/>
              </a:spcBef>
              <a:spcAft>
                <a:spcPts val="0"/>
              </a:spcAft>
              <a:buClr>
                <a:schemeClr val="dk1"/>
              </a:buClr>
              <a:buSzPts val="1000"/>
              <a:buNone/>
              <a:defRPr sz="1000"/>
            </a:lvl5pPr>
            <a:lvl6pPr indent="-228600" lvl="5" marL="2743200" algn="l">
              <a:lnSpc>
                <a:spcPct val="90000"/>
              </a:lnSpc>
              <a:spcBef>
                <a:spcPts val="375"/>
              </a:spcBef>
              <a:spcAft>
                <a:spcPts val="0"/>
              </a:spcAft>
              <a:buClr>
                <a:schemeClr val="dk1"/>
              </a:buClr>
              <a:buSzPts val="1000"/>
              <a:buNone/>
              <a:defRPr sz="1000"/>
            </a:lvl6pPr>
            <a:lvl7pPr indent="-228600" lvl="6" marL="3200400" algn="l">
              <a:lnSpc>
                <a:spcPct val="90000"/>
              </a:lnSpc>
              <a:spcBef>
                <a:spcPts val="375"/>
              </a:spcBef>
              <a:spcAft>
                <a:spcPts val="0"/>
              </a:spcAft>
              <a:buClr>
                <a:schemeClr val="dk1"/>
              </a:buClr>
              <a:buSzPts val="1000"/>
              <a:buNone/>
              <a:defRPr sz="1000"/>
            </a:lvl7pPr>
            <a:lvl8pPr indent="-228600" lvl="7" marL="3657600" algn="l">
              <a:lnSpc>
                <a:spcPct val="90000"/>
              </a:lnSpc>
              <a:spcBef>
                <a:spcPts val="375"/>
              </a:spcBef>
              <a:spcAft>
                <a:spcPts val="0"/>
              </a:spcAft>
              <a:buClr>
                <a:schemeClr val="dk1"/>
              </a:buClr>
              <a:buSzPts val="1000"/>
              <a:buNone/>
              <a:defRPr sz="1000"/>
            </a:lvl8pPr>
            <a:lvl9pPr indent="-228600" lvl="8" marL="4114800" algn="l">
              <a:lnSpc>
                <a:spcPct val="90000"/>
              </a:lnSpc>
              <a:spcBef>
                <a:spcPts val="375"/>
              </a:spcBef>
              <a:spcAft>
                <a:spcPts val="0"/>
              </a:spcAft>
              <a:buClr>
                <a:schemeClr val="dk1"/>
              </a:buClr>
              <a:buSzPts val="1000"/>
              <a:buNone/>
              <a:defRPr sz="1000"/>
            </a:lvl9pPr>
          </a:lstStyle>
          <a:p/>
        </p:txBody>
      </p:sp>
      <p:sp>
        <p:nvSpPr>
          <p:cNvPr id="40" name="Google Shape;40;p4"/>
          <p:cNvSpPr txBox="1"/>
          <p:nvPr>
            <p:ph type="title"/>
          </p:nvPr>
        </p:nvSpPr>
        <p:spPr>
          <a:xfrm>
            <a:off x="629841" y="342900"/>
            <a:ext cx="2949300" cy="12003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1" name="Google Shape;41;p4"/>
          <p:cNvSpPr/>
          <p:nvPr>
            <p:ph idx="2" type="pic"/>
          </p:nvPr>
        </p:nvSpPr>
        <p:spPr>
          <a:xfrm>
            <a:off x="4503421" y="740570"/>
            <a:ext cx="4013100" cy="3655200"/>
          </a:xfrm>
          <a:prstGeom prst="rect">
            <a:avLst/>
          </a:prstGeom>
          <a:noFill/>
          <a:ln>
            <a:noFill/>
          </a:ln>
        </p:spPr>
      </p:sp>
      <p:sp>
        <p:nvSpPr>
          <p:cNvPr id="42" name="Google Shape;42;p4"/>
          <p:cNvSpPr txBox="1"/>
          <p:nvPr>
            <p:ph idx="3" type="body"/>
          </p:nvPr>
        </p:nvSpPr>
        <p:spPr>
          <a:xfrm>
            <a:off x="629842" y="1543050"/>
            <a:ext cx="2949300" cy="4566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750"/>
              </a:spcBef>
              <a:spcAft>
                <a:spcPts val="0"/>
              </a:spcAft>
              <a:buClr>
                <a:schemeClr val="dk1"/>
              </a:buClr>
              <a:buSzPts val="1800"/>
              <a:buNone/>
              <a:defRPr b="1" i="0" sz="1800" cap="none">
                <a:solidFill>
                  <a:schemeClr val="dk1"/>
                </a:solidFill>
                <a:latin typeface="Arial"/>
                <a:ea typeface="Arial"/>
                <a:cs typeface="Arial"/>
                <a:sym typeface="Arial"/>
              </a:defRPr>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3" name="Google Shape;43;p4"/>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mparison">
  <p:cSld name="3_Comparison">
    <p:spTree>
      <p:nvGrpSpPr>
        <p:cNvPr id="46" name="Shape 46"/>
        <p:cNvGrpSpPr/>
        <p:nvPr/>
      </p:nvGrpSpPr>
      <p:grpSpPr>
        <a:xfrm>
          <a:off x="0" y="0"/>
          <a:ext cx="0" cy="0"/>
          <a:chOff x="0" y="0"/>
          <a:chExt cx="0" cy="0"/>
        </a:xfrm>
      </p:grpSpPr>
      <p:sp>
        <p:nvSpPr>
          <p:cNvPr id="47" name="Google Shape;47;p5"/>
          <p:cNvSpPr txBox="1"/>
          <p:nvPr>
            <p:ph type="title"/>
          </p:nvPr>
        </p:nvSpPr>
        <p:spPr>
          <a:xfrm>
            <a:off x="306356" y="329670"/>
            <a:ext cx="6292500" cy="994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4D1C53"/>
              </a:buClr>
              <a:buSzPts val="2800"/>
              <a:buFont typeface="Calibri"/>
              <a:buNone/>
              <a:defRPr b="1" sz="2800">
                <a:solidFill>
                  <a:srgbClr val="4D1C53"/>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5"/>
          <p:cNvSpPr txBox="1"/>
          <p:nvPr>
            <p:ph idx="1" type="body"/>
          </p:nvPr>
        </p:nvSpPr>
        <p:spPr>
          <a:xfrm>
            <a:off x="306356" y="1323842"/>
            <a:ext cx="6292500" cy="3489900"/>
          </a:xfrm>
          <a:prstGeom prst="rect">
            <a:avLst/>
          </a:prstGeom>
          <a:noFill/>
          <a:ln>
            <a:noFill/>
          </a:ln>
        </p:spPr>
        <p:txBody>
          <a:bodyPr anchorCtr="0" anchor="t" bIns="45700" lIns="91425" spcFirstLastPara="1" rIns="91425" wrap="square" tIns="45700">
            <a:noAutofit/>
          </a:bodyPr>
          <a:lstStyle>
            <a:lvl1pPr indent="-361950" lvl="0" marL="457200" algn="l">
              <a:lnSpc>
                <a:spcPct val="90000"/>
              </a:lnSpc>
              <a:spcBef>
                <a:spcPts val="750"/>
              </a:spcBef>
              <a:spcAft>
                <a:spcPts val="0"/>
              </a:spcAft>
              <a:buClr>
                <a:srgbClr val="EDB345"/>
              </a:buClr>
              <a:buSzPts val="2100"/>
              <a:buChar char="•"/>
              <a:defRPr>
                <a:solidFill>
                  <a:schemeClr val="dk1"/>
                </a:solidFill>
              </a:defRPr>
            </a:lvl1pPr>
            <a:lvl2pPr indent="-342900" lvl="1" marL="914400" algn="l">
              <a:lnSpc>
                <a:spcPct val="90000"/>
              </a:lnSpc>
              <a:spcBef>
                <a:spcPts val="375"/>
              </a:spcBef>
              <a:spcAft>
                <a:spcPts val="0"/>
              </a:spcAft>
              <a:buClr>
                <a:srgbClr val="EDB345"/>
              </a:buClr>
              <a:buSzPts val="1800"/>
              <a:buChar char="•"/>
              <a:defRPr>
                <a:solidFill>
                  <a:schemeClr val="dk1"/>
                </a:solidFill>
              </a:defRPr>
            </a:lvl2pPr>
            <a:lvl3pPr indent="-323850" lvl="2" marL="1371600" algn="l">
              <a:lnSpc>
                <a:spcPct val="90000"/>
              </a:lnSpc>
              <a:spcBef>
                <a:spcPts val="375"/>
              </a:spcBef>
              <a:spcAft>
                <a:spcPts val="0"/>
              </a:spcAft>
              <a:buClr>
                <a:srgbClr val="EDB345"/>
              </a:buClr>
              <a:buSzPts val="1500"/>
              <a:buChar char="•"/>
              <a:defRPr>
                <a:solidFill>
                  <a:schemeClr val="dk1"/>
                </a:solidFill>
              </a:defRPr>
            </a:lvl3pPr>
            <a:lvl4pPr indent="-314325" lvl="3" marL="1828800" algn="l">
              <a:lnSpc>
                <a:spcPct val="90000"/>
              </a:lnSpc>
              <a:spcBef>
                <a:spcPts val="375"/>
              </a:spcBef>
              <a:spcAft>
                <a:spcPts val="0"/>
              </a:spcAft>
              <a:buClr>
                <a:srgbClr val="EDB345"/>
              </a:buClr>
              <a:buSzPts val="1350"/>
              <a:buChar char="•"/>
              <a:defRPr>
                <a:solidFill>
                  <a:schemeClr val="dk1"/>
                </a:solidFill>
              </a:defRPr>
            </a:lvl4pPr>
            <a:lvl5pPr indent="-314325" lvl="4" marL="2286000" algn="l">
              <a:lnSpc>
                <a:spcPct val="90000"/>
              </a:lnSpc>
              <a:spcBef>
                <a:spcPts val="375"/>
              </a:spcBef>
              <a:spcAft>
                <a:spcPts val="0"/>
              </a:spcAft>
              <a:buClr>
                <a:srgbClr val="EDB345"/>
              </a:buClr>
              <a:buSzPts val="1350"/>
              <a:buChar char="•"/>
              <a:defRPr>
                <a:solidFill>
                  <a:schemeClr val="dk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pic>
        <p:nvPicPr>
          <p:cNvPr id="50" name="Google Shape;50;p6"/>
          <p:cNvPicPr preferRelativeResize="0"/>
          <p:nvPr/>
        </p:nvPicPr>
        <p:blipFill rotWithShape="1">
          <a:blip r:embed="rId2">
            <a:alphaModFix/>
          </a:blip>
          <a:srcRect b="38896" l="10226" r="9572" t="21332"/>
          <a:stretch/>
        </p:blipFill>
        <p:spPr>
          <a:xfrm>
            <a:off x="590550" y="4647010"/>
            <a:ext cx="698500" cy="352424"/>
          </a:xfrm>
          <a:prstGeom prst="rect">
            <a:avLst/>
          </a:prstGeom>
          <a:noFill/>
          <a:ln>
            <a:noFill/>
          </a:ln>
        </p:spPr>
      </p:pic>
      <p:sp>
        <p:nvSpPr>
          <p:cNvPr id="51" name="Google Shape;51;p6"/>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6"/>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6"/>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Photo Section">
  <p:cSld name="Picture with Caption and Subtitle_1">
    <p:spTree>
      <p:nvGrpSpPr>
        <p:cNvPr id="54" name="Shape 54"/>
        <p:cNvGrpSpPr/>
        <p:nvPr/>
      </p:nvGrpSpPr>
      <p:grpSpPr>
        <a:xfrm>
          <a:off x="0" y="0"/>
          <a:ext cx="0" cy="0"/>
          <a:chOff x="0" y="0"/>
          <a:chExt cx="0" cy="0"/>
        </a:xfrm>
      </p:grpSpPr>
      <p:sp>
        <p:nvSpPr>
          <p:cNvPr id="55" name="Google Shape;55;p7"/>
          <p:cNvSpPr/>
          <p:nvPr/>
        </p:nvSpPr>
        <p:spPr>
          <a:xfrm>
            <a:off x="5203800" y="0"/>
            <a:ext cx="3940200" cy="5143500"/>
          </a:xfrm>
          <a:prstGeom prst="rect">
            <a:avLst/>
          </a:prstGeom>
          <a:solidFill>
            <a:srgbClr val="F8F7F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Georgia"/>
              <a:ea typeface="Georgia"/>
              <a:cs typeface="Georgia"/>
              <a:sym typeface="Georgia"/>
            </a:endParaRPr>
          </a:p>
        </p:txBody>
      </p:sp>
      <p:sp>
        <p:nvSpPr>
          <p:cNvPr id="56" name="Google Shape;56;p7"/>
          <p:cNvSpPr txBox="1"/>
          <p:nvPr>
            <p:ph idx="1" type="body"/>
          </p:nvPr>
        </p:nvSpPr>
        <p:spPr>
          <a:xfrm>
            <a:off x="5380991" y="1680525"/>
            <a:ext cx="2949300" cy="2344200"/>
          </a:xfrm>
          <a:prstGeom prst="rect">
            <a:avLst/>
          </a:prstGeom>
          <a:noFill/>
          <a:ln>
            <a:noFill/>
          </a:ln>
        </p:spPr>
        <p:txBody>
          <a:bodyPr anchorCtr="0" anchor="t" bIns="45700" lIns="91425" spcFirstLastPara="1" rIns="91425" wrap="square" tIns="45700">
            <a:normAutofit/>
          </a:bodyPr>
          <a:lstStyle>
            <a:lvl1pPr indent="-330200" lvl="0" marL="457200" algn="l">
              <a:lnSpc>
                <a:spcPct val="100000"/>
              </a:lnSpc>
              <a:spcBef>
                <a:spcPts val="750"/>
              </a:spcBef>
              <a:spcAft>
                <a:spcPts val="0"/>
              </a:spcAft>
              <a:buClr>
                <a:schemeClr val="dk1"/>
              </a:buClr>
              <a:buSzPts val="1600"/>
              <a:buFont typeface="Arial"/>
              <a:buChar char="•"/>
              <a:defRPr sz="1600"/>
            </a:lvl1pPr>
            <a:lvl2pPr indent="-228600" lvl="1" marL="914400" algn="l">
              <a:lnSpc>
                <a:spcPct val="90000"/>
              </a:lnSpc>
              <a:spcBef>
                <a:spcPts val="375"/>
              </a:spcBef>
              <a:spcAft>
                <a:spcPts val="0"/>
              </a:spcAft>
              <a:buClr>
                <a:schemeClr val="dk1"/>
              </a:buClr>
              <a:buSzPts val="1400"/>
              <a:buNone/>
              <a:defRPr sz="1400"/>
            </a:lvl2pPr>
            <a:lvl3pPr indent="-228600" lvl="2" marL="1371600" algn="l">
              <a:lnSpc>
                <a:spcPct val="90000"/>
              </a:lnSpc>
              <a:spcBef>
                <a:spcPts val="375"/>
              </a:spcBef>
              <a:spcAft>
                <a:spcPts val="0"/>
              </a:spcAft>
              <a:buClr>
                <a:schemeClr val="dk1"/>
              </a:buClr>
              <a:buSzPts val="1200"/>
              <a:buNone/>
              <a:defRPr sz="1200"/>
            </a:lvl3pPr>
            <a:lvl4pPr indent="-228600" lvl="3" marL="1828800" algn="l">
              <a:lnSpc>
                <a:spcPct val="90000"/>
              </a:lnSpc>
              <a:spcBef>
                <a:spcPts val="375"/>
              </a:spcBef>
              <a:spcAft>
                <a:spcPts val="0"/>
              </a:spcAft>
              <a:buClr>
                <a:schemeClr val="dk1"/>
              </a:buClr>
              <a:buSzPts val="1000"/>
              <a:buNone/>
              <a:defRPr sz="1000"/>
            </a:lvl4pPr>
            <a:lvl5pPr indent="-228600" lvl="4" marL="2286000" algn="l">
              <a:lnSpc>
                <a:spcPct val="90000"/>
              </a:lnSpc>
              <a:spcBef>
                <a:spcPts val="375"/>
              </a:spcBef>
              <a:spcAft>
                <a:spcPts val="0"/>
              </a:spcAft>
              <a:buClr>
                <a:schemeClr val="dk1"/>
              </a:buClr>
              <a:buSzPts val="1000"/>
              <a:buNone/>
              <a:defRPr sz="1000"/>
            </a:lvl5pPr>
            <a:lvl6pPr indent="-228600" lvl="5" marL="2743200" algn="l">
              <a:lnSpc>
                <a:spcPct val="90000"/>
              </a:lnSpc>
              <a:spcBef>
                <a:spcPts val="375"/>
              </a:spcBef>
              <a:spcAft>
                <a:spcPts val="0"/>
              </a:spcAft>
              <a:buClr>
                <a:schemeClr val="dk1"/>
              </a:buClr>
              <a:buSzPts val="1000"/>
              <a:buNone/>
              <a:defRPr sz="1000"/>
            </a:lvl6pPr>
            <a:lvl7pPr indent="-228600" lvl="6" marL="3200400" algn="l">
              <a:lnSpc>
                <a:spcPct val="90000"/>
              </a:lnSpc>
              <a:spcBef>
                <a:spcPts val="375"/>
              </a:spcBef>
              <a:spcAft>
                <a:spcPts val="0"/>
              </a:spcAft>
              <a:buClr>
                <a:schemeClr val="dk1"/>
              </a:buClr>
              <a:buSzPts val="1000"/>
              <a:buNone/>
              <a:defRPr sz="1000"/>
            </a:lvl7pPr>
            <a:lvl8pPr indent="-228600" lvl="7" marL="3657600" algn="l">
              <a:lnSpc>
                <a:spcPct val="90000"/>
              </a:lnSpc>
              <a:spcBef>
                <a:spcPts val="375"/>
              </a:spcBef>
              <a:spcAft>
                <a:spcPts val="0"/>
              </a:spcAft>
              <a:buClr>
                <a:schemeClr val="dk1"/>
              </a:buClr>
              <a:buSzPts val="1000"/>
              <a:buNone/>
              <a:defRPr sz="1000"/>
            </a:lvl8pPr>
            <a:lvl9pPr indent="-228600" lvl="8" marL="4114800" algn="l">
              <a:lnSpc>
                <a:spcPct val="90000"/>
              </a:lnSpc>
              <a:spcBef>
                <a:spcPts val="375"/>
              </a:spcBef>
              <a:spcAft>
                <a:spcPts val="0"/>
              </a:spcAft>
              <a:buClr>
                <a:schemeClr val="dk1"/>
              </a:buClr>
              <a:buSzPts val="1000"/>
              <a:buNone/>
              <a:defRPr sz="1000"/>
            </a:lvl9pPr>
          </a:lstStyle>
          <a:p/>
        </p:txBody>
      </p:sp>
      <p:sp>
        <p:nvSpPr>
          <p:cNvPr id="57" name="Google Shape;57;p7"/>
          <p:cNvSpPr txBox="1"/>
          <p:nvPr>
            <p:ph type="title"/>
          </p:nvPr>
        </p:nvSpPr>
        <p:spPr>
          <a:xfrm>
            <a:off x="5356277" y="407700"/>
            <a:ext cx="3464100" cy="12003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8" name="Google Shape;58;p7"/>
          <p:cNvSpPr/>
          <p:nvPr>
            <p:ph idx="2" type="pic"/>
          </p:nvPr>
        </p:nvSpPr>
        <p:spPr>
          <a:xfrm>
            <a:off x="0" y="0"/>
            <a:ext cx="5203800" cy="5143500"/>
          </a:xfrm>
          <a:prstGeom prst="rect">
            <a:avLst/>
          </a:prstGeom>
          <a:noFill/>
          <a:ln>
            <a:noFill/>
          </a:ln>
        </p:spPr>
      </p:sp>
      <p:sp>
        <p:nvSpPr>
          <p:cNvPr id="59" name="Google Shape;59;p7"/>
          <p:cNvSpPr txBox="1"/>
          <p:nvPr>
            <p:ph idx="3" type="body"/>
          </p:nvPr>
        </p:nvSpPr>
        <p:spPr>
          <a:xfrm>
            <a:off x="5381000" y="0"/>
            <a:ext cx="3464100" cy="407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750"/>
              </a:spcBef>
              <a:spcAft>
                <a:spcPts val="0"/>
              </a:spcAft>
              <a:buClr>
                <a:schemeClr val="accent1"/>
              </a:buClr>
              <a:buSzPts val="1800"/>
              <a:buNone/>
              <a:defRPr b="1" i="0" sz="1800" cap="none">
                <a:solidFill>
                  <a:schemeClr val="accent1"/>
                </a:solidFill>
                <a:latin typeface="Arial"/>
                <a:ea typeface="Arial"/>
                <a:cs typeface="Arial"/>
                <a:sym typeface="Arial"/>
              </a:defRPr>
            </a:lvl1pPr>
            <a:lvl2pPr indent="-228600" lvl="1" marL="914400" algn="l">
              <a:lnSpc>
                <a:spcPct val="90000"/>
              </a:lnSpc>
              <a:spcBef>
                <a:spcPts val="375"/>
              </a:spcBef>
              <a:spcAft>
                <a:spcPts val="0"/>
              </a:spcAft>
              <a:buClr>
                <a:schemeClr val="accent1"/>
              </a:buClr>
              <a:buSzPts val="1500"/>
              <a:buNone/>
              <a:defRPr b="1" sz="1500">
                <a:solidFill>
                  <a:schemeClr val="accent1"/>
                </a:solidFill>
                <a:latin typeface="Arial"/>
                <a:ea typeface="Arial"/>
                <a:cs typeface="Arial"/>
                <a:sym typeface="Arial"/>
              </a:defRPr>
            </a:lvl2pPr>
            <a:lvl3pPr indent="-228600" lvl="2" marL="1371600" algn="l">
              <a:lnSpc>
                <a:spcPct val="90000"/>
              </a:lnSpc>
              <a:spcBef>
                <a:spcPts val="375"/>
              </a:spcBef>
              <a:spcAft>
                <a:spcPts val="0"/>
              </a:spcAft>
              <a:buClr>
                <a:schemeClr val="accent1"/>
              </a:buClr>
              <a:buSzPts val="1350"/>
              <a:buNone/>
              <a:defRPr b="1" sz="1350">
                <a:solidFill>
                  <a:schemeClr val="accent1"/>
                </a:solidFill>
                <a:latin typeface="Arial"/>
                <a:ea typeface="Arial"/>
                <a:cs typeface="Arial"/>
                <a:sym typeface="Arial"/>
              </a:defRPr>
            </a:lvl3pPr>
            <a:lvl4pPr indent="-228600" lvl="3" marL="1828800" algn="l">
              <a:lnSpc>
                <a:spcPct val="90000"/>
              </a:lnSpc>
              <a:spcBef>
                <a:spcPts val="375"/>
              </a:spcBef>
              <a:spcAft>
                <a:spcPts val="0"/>
              </a:spcAft>
              <a:buClr>
                <a:schemeClr val="accent1"/>
              </a:buClr>
              <a:buSzPts val="1200"/>
              <a:buNone/>
              <a:defRPr b="1" sz="1200">
                <a:solidFill>
                  <a:schemeClr val="accent1"/>
                </a:solidFill>
                <a:latin typeface="Arial"/>
                <a:ea typeface="Arial"/>
                <a:cs typeface="Arial"/>
                <a:sym typeface="Arial"/>
              </a:defRPr>
            </a:lvl4pPr>
            <a:lvl5pPr indent="-228600" lvl="4" marL="2286000" algn="l">
              <a:lnSpc>
                <a:spcPct val="90000"/>
              </a:lnSpc>
              <a:spcBef>
                <a:spcPts val="375"/>
              </a:spcBef>
              <a:spcAft>
                <a:spcPts val="0"/>
              </a:spcAft>
              <a:buClr>
                <a:schemeClr val="accent1"/>
              </a:buClr>
              <a:buSzPts val="1200"/>
              <a:buNone/>
              <a:defRPr b="1" sz="1200">
                <a:solidFill>
                  <a:schemeClr val="accent1"/>
                </a:solidFill>
                <a:latin typeface="Arial"/>
                <a:ea typeface="Arial"/>
                <a:cs typeface="Arial"/>
                <a:sym typeface="Arial"/>
              </a:defRPr>
            </a:lvl5pPr>
            <a:lvl6pPr indent="-228600" lvl="5" marL="2743200" algn="l">
              <a:lnSpc>
                <a:spcPct val="90000"/>
              </a:lnSpc>
              <a:spcBef>
                <a:spcPts val="375"/>
              </a:spcBef>
              <a:spcAft>
                <a:spcPts val="0"/>
              </a:spcAft>
              <a:buClr>
                <a:schemeClr val="accent1"/>
              </a:buClr>
              <a:buSzPts val="1200"/>
              <a:buNone/>
              <a:defRPr b="1" sz="1200">
                <a:solidFill>
                  <a:schemeClr val="accent1"/>
                </a:solidFill>
                <a:latin typeface="Arial"/>
                <a:ea typeface="Arial"/>
                <a:cs typeface="Arial"/>
                <a:sym typeface="Arial"/>
              </a:defRPr>
            </a:lvl6pPr>
            <a:lvl7pPr indent="-228600" lvl="6" marL="3200400" algn="l">
              <a:lnSpc>
                <a:spcPct val="90000"/>
              </a:lnSpc>
              <a:spcBef>
                <a:spcPts val="375"/>
              </a:spcBef>
              <a:spcAft>
                <a:spcPts val="0"/>
              </a:spcAft>
              <a:buClr>
                <a:schemeClr val="accent1"/>
              </a:buClr>
              <a:buSzPts val="1200"/>
              <a:buNone/>
              <a:defRPr b="1" sz="1200">
                <a:solidFill>
                  <a:schemeClr val="accent1"/>
                </a:solidFill>
                <a:latin typeface="Arial"/>
                <a:ea typeface="Arial"/>
                <a:cs typeface="Arial"/>
                <a:sym typeface="Arial"/>
              </a:defRPr>
            </a:lvl7pPr>
            <a:lvl8pPr indent="-228600" lvl="7" marL="3657600" algn="l">
              <a:lnSpc>
                <a:spcPct val="90000"/>
              </a:lnSpc>
              <a:spcBef>
                <a:spcPts val="375"/>
              </a:spcBef>
              <a:spcAft>
                <a:spcPts val="0"/>
              </a:spcAft>
              <a:buClr>
                <a:schemeClr val="accent1"/>
              </a:buClr>
              <a:buSzPts val="1200"/>
              <a:buNone/>
              <a:defRPr b="1" sz="1200">
                <a:solidFill>
                  <a:schemeClr val="accent1"/>
                </a:solidFill>
                <a:latin typeface="Arial"/>
                <a:ea typeface="Arial"/>
                <a:cs typeface="Arial"/>
                <a:sym typeface="Arial"/>
              </a:defRPr>
            </a:lvl8pPr>
            <a:lvl9pPr indent="-228600" lvl="8" marL="4114800" algn="l">
              <a:lnSpc>
                <a:spcPct val="90000"/>
              </a:lnSpc>
              <a:spcBef>
                <a:spcPts val="375"/>
              </a:spcBef>
              <a:spcAft>
                <a:spcPts val="0"/>
              </a:spcAft>
              <a:buClr>
                <a:schemeClr val="accent1"/>
              </a:buClr>
              <a:buSzPts val="1200"/>
              <a:buNone/>
              <a:defRPr b="1" sz="1200">
                <a:solidFill>
                  <a:schemeClr val="accent1"/>
                </a:solidFill>
                <a:latin typeface="Arial"/>
                <a:ea typeface="Arial"/>
                <a:cs typeface="Arial"/>
                <a:sym typeface="Arial"/>
              </a:defRPr>
            </a:lvl9pPr>
          </a:lstStyle>
          <a:p/>
        </p:txBody>
      </p:sp>
      <p:pic>
        <p:nvPicPr>
          <p:cNvPr id="60" name="Google Shape;60;p7"/>
          <p:cNvPicPr preferRelativeResize="0"/>
          <p:nvPr/>
        </p:nvPicPr>
        <p:blipFill rotWithShape="1">
          <a:blip r:embed="rId2">
            <a:alphaModFix/>
          </a:blip>
          <a:srcRect b="38894" l="10225" r="9574" t="21333"/>
          <a:stretch/>
        </p:blipFill>
        <p:spPr>
          <a:xfrm>
            <a:off x="590550" y="4647010"/>
            <a:ext cx="698500" cy="35242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1" name="Shape 61"/>
        <p:cNvGrpSpPr/>
        <p:nvPr/>
      </p:nvGrpSpPr>
      <p:grpSpPr>
        <a:xfrm>
          <a:off x="0" y="0"/>
          <a:ext cx="0" cy="0"/>
          <a:chOff x="0" y="0"/>
          <a:chExt cx="0" cy="0"/>
        </a:xfrm>
      </p:grpSpPr>
      <p:cxnSp>
        <p:nvCxnSpPr>
          <p:cNvPr id="62" name="Google Shape;62;p8"/>
          <p:cNvCxnSpPr/>
          <p:nvPr/>
        </p:nvCxnSpPr>
        <p:spPr>
          <a:xfrm>
            <a:off x="776288" y="395288"/>
            <a:ext cx="7591500" cy="1200"/>
          </a:xfrm>
          <a:prstGeom prst="straightConnector1">
            <a:avLst/>
          </a:prstGeom>
          <a:noFill/>
          <a:ln cap="flat" cmpd="sng" w="9525">
            <a:solidFill>
              <a:srgbClr val="BCB29F"/>
            </a:solidFill>
            <a:prstDash val="solid"/>
            <a:miter lim="800000"/>
            <a:headEnd len="sm" w="sm" type="none"/>
            <a:tailEnd len="sm" w="sm" type="none"/>
          </a:ln>
        </p:spPr>
      </p:cxnSp>
      <p:pic>
        <p:nvPicPr>
          <p:cNvPr id="63" name="Google Shape;63;p8"/>
          <p:cNvPicPr preferRelativeResize="0"/>
          <p:nvPr/>
        </p:nvPicPr>
        <p:blipFill rotWithShape="1">
          <a:blip r:embed="rId2">
            <a:alphaModFix/>
          </a:blip>
          <a:srcRect b="38896" l="10226" r="9572" t="21332"/>
          <a:stretch/>
        </p:blipFill>
        <p:spPr>
          <a:xfrm>
            <a:off x="590550" y="4647010"/>
            <a:ext cx="698500" cy="352424"/>
          </a:xfrm>
          <a:prstGeom prst="rect">
            <a:avLst/>
          </a:prstGeom>
          <a:noFill/>
          <a:ln>
            <a:noFill/>
          </a:ln>
        </p:spPr>
      </p:pic>
      <p:sp>
        <p:nvSpPr>
          <p:cNvPr id="64" name="Google Shape;64;p8"/>
          <p:cNvSpPr txBox="1"/>
          <p:nvPr>
            <p:ph type="title"/>
          </p:nvPr>
        </p:nvSpPr>
        <p:spPr>
          <a:xfrm>
            <a:off x="628650" y="531107"/>
            <a:ext cx="7886700" cy="8382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1400"/>
              <a:buNone/>
              <a:defRPr>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5" name="Google Shape;65;p8"/>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68" name="Shape 68"/>
        <p:cNvGrpSpPr/>
        <p:nvPr/>
      </p:nvGrpSpPr>
      <p:grpSpPr>
        <a:xfrm>
          <a:off x="0" y="0"/>
          <a:ext cx="0" cy="0"/>
          <a:chOff x="0" y="0"/>
          <a:chExt cx="0" cy="0"/>
        </a:xfrm>
      </p:grpSpPr>
      <p:sp>
        <p:nvSpPr>
          <p:cNvPr id="69" name="Google Shape;69;p9"/>
          <p:cNvSpPr txBox="1"/>
          <p:nvPr>
            <p:ph type="title"/>
          </p:nvPr>
        </p:nvSpPr>
        <p:spPr>
          <a:xfrm>
            <a:off x="1237129" y="1701403"/>
            <a:ext cx="6651900" cy="12480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EDB345"/>
              </a:buClr>
              <a:buSzPts val="4000"/>
              <a:buFont typeface="Calibri"/>
              <a:buNone/>
              <a:defRPr b="1" sz="4000">
                <a:solidFill>
                  <a:srgbClr val="EDB345"/>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
          <p:cNvSpPr txBox="1"/>
          <p:nvPr>
            <p:ph idx="1" type="body"/>
          </p:nvPr>
        </p:nvSpPr>
        <p:spPr>
          <a:xfrm>
            <a:off x="1237128" y="2992320"/>
            <a:ext cx="6651900" cy="15081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lt1"/>
              </a:buClr>
              <a:buSzPts val="1800"/>
              <a:buNone/>
              <a:defRPr sz="1800">
                <a:solidFill>
                  <a:schemeClr val="lt1"/>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mparison">
  <p:cSld name="10_Comparison">
    <p:spTree>
      <p:nvGrpSpPr>
        <p:cNvPr id="71" name="Shape 71"/>
        <p:cNvGrpSpPr/>
        <p:nvPr/>
      </p:nvGrpSpPr>
      <p:grpSpPr>
        <a:xfrm>
          <a:off x="0" y="0"/>
          <a:ext cx="0" cy="0"/>
          <a:chOff x="0" y="0"/>
          <a:chExt cx="0" cy="0"/>
        </a:xfrm>
      </p:grpSpPr>
      <p:sp>
        <p:nvSpPr>
          <p:cNvPr id="72" name="Google Shape;72;p10"/>
          <p:cNvSpPr txBox="1"/>
          <p:nvPr>
            <p:ph type="title"/>
          </p:nvPr>
        </p:nvSpPr>
        <p:spPr>
          <a:xfrm>
            <a:off x="288412" y="352724"/>
            <a:ext cx="7030800" cy="994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2800"/>
              <a:buFont typeface="Calibri"/>
              <a:buNone/>
              <a:defRPr b="1" sz="2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0"/>
          <p:cNvSpPr txBox="1"/>
          <p:nvPr>
            <p:ph idx="1" type="body"/>
          </p:nvPr>
        </p:nvSpPr>
        <p:spPr>
          <a:xfrm>
            <a:off x="288408" y="1346895"/>
            <a:ext cx="7030800" cy="3444000"/>
          </a:xfrm>
          <a:prstGeom prst="rect">
            <a:avLst/>
          </a:prstGeom>
          <a:noFill/>
          <a:ln>
            <a:noFill/>
          </a:ln>
        </p:spPr>
        <p:txBody>
          <a:bodyPr anchorCtr="0" anchor="t" bIns="45700" lIns="91425" spcFirstLastPara="1" rIns="91425" wrap="square" tIns="45700">
            <a:noAutofit/>
          </a:bodyPr>
          <a:lstStyle>
            <a:lvl1pPr indent="-361950" lvl="0" marL="457200" algn="l">
              <a:lnSpc>
                <a:spcPct val="90000"/>
              </a:lnSpc>
              <a:spcBef>
                <a:spcPts val="750"/>
              </a:spcBef>
              <a:spcAft>
                <a:spcPts val="0"/>
              </a:spcAft>
              <a:buClr>
                <a:srgbClr val="7C2061"/>
              </a:buClr>
              <a:buSzPts val="2100"/>
              <a:buChar char="•"/>
              <a:defRPr>
                <a:solidFill>
                  <a:schemeClr val="dk1"/>
                </a:solidFill>
              </a:defRPr>
            </a:lvl1pPr>
            <a:lvl2pPr indent="-342900" lvl="1" marL="914400" algn="l">
              <a:lnSpc>
                <a:spcPct val="90000"/>
              </a:lnSpc>
              <a:spcBef>
                <a:spcPts val="375"/>
              </a:spcBef>
              <a:spcAft>
                <a:spcPts val="0"/>
              </a:spcAft>
              <a:buClr>
                <a:srgbClr val="7C2061"/>
              </a:buClr>
              <a:buSzPts val="1800"/>
              <a:buChar char="•"/>
              <a:defRPr>
                <a:solidFill>
                  <a:schemeClr val="dk1"/>
                </a:solidFill>
              </a:defRPr>
            </a:lvl2pPr>
            <a:lvl3pPr indent="-323850" lvl="2" marL="1371600" algn="l">
              <a:lnSpc>
                <a:spcPct val="90000"/>
              </a:lnSpc>
              <a:spcBef>
                <a:spcPts val="375"/>
              </a:spcBef>
              <a:spcAft>
                <a:spcPts val="0"/>
              </a:spcAft>
              <a:buClr>
                <a:srgbClr val="7C2061"/>
              </a:buClr>
              <a:buSzPts val="1500"/>
              <a:buChar char="•"/>
              <a:defRPr>
                <a:solidFill>
                  <a:schemeClr val="dk1"/>
                </a:solidFill>
              </a:defRPr>
            </a:lvl3pPr>
            <a:lvl4pPr indent="-314325" lvl="3" marL="1828800" algn="l">
              <a:lnSpc>
                <a:spcPct val="90000"/>
              </a:lnSpc>
              <a:spcBef>
                <a:spcPts val="375"/>
              </a:spcBef>
              <a:spcAft>
                <a:spcPts val="0"/>
              </a:spcAft>
              <a:buClr>
                <a:srgbClr val="7C2061"/>
              </a:buClr>
              <a:buSzPts val="1350"/>
              <a:buChar char="•"/>
              <a:defRPr>
                <a:solidFill>
                  <a:schemeClr val="dk1"/>
                </a:solidFill>
              </a:defRPr>
            </a:lvl4pPr>
            <a:lvl5pPr indent="-314325" lvl="4" marL="2286000" algn="l">
              <a:lnSpc>
                <a:spcPct val="90000"/>
              </a:lnSpc>
              <a:spcBef>
                <a:spcPts val="375"/>
              </a:spcBef>
              <a:spcAft>
                <a:spcPts val="0"/>
              </a:spcAft>
              <a:buClr>
                <a:srgbClr val="7C2061"/>
              </a:buClr>
              <a:buSzPts val="1350"/>
              <a:buChar char="•"/>
              <a:defRPr>
                <a:solidFill>
                  <a:schemeClr val="dk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00000"/>
              </a:buClr>
              <a:buSzPts val="1400"/>
              <a:buFont typeface="Arial"/>
              <a:buNone/>
              <a:defRPr b="0" i="0" sz="3300" u="none" cap="none" strike="noStrike">
                <a:solidFill>
                  <a:schemeClr val="dk1"/>
                </a:solidFill>
                <a:latin typeface="Georgia"/>
                <a:ea typeface="Georgia"/>
                <a:cs typeface="Georgia"/>
                <a:sym typeface="Georgia"/>
              </a:defRPr>
            </a:lvl1pPr>
            <a:lvl2pPr lvl="1" marR="0" rtl="0" algn="l">
              <a:lnSpc>
                <a:spcPct val="90000"/>
              </a:lnSpc>
              <a:spcBef>
                <a:spcPts val="0"/>
              </a:spcBef>
              <a:spcAft>
                <a:spcPts val="0"/>
              </a:spcAft>
              <a:buClr>
                <a:srgbClr val="000000"/>
              </a:buClr>
              <a:buSzPts val="1400"/>
              <a:buFont typeface="Arial"/>
              <a:buNone/>
              <a:defRPr b="0" i="0" sz="3300" u="none" cap="none" strike="noStrike">
                <a:solidFill>
                  <a:schemeClr val="dk1"/>
                </a:solidFill>
                <a:latin typeface="Georgia"/>
                <a:ea typeface="Georgia"/>
                <a:cs typeface="Georgia"/>
                <a:sym typeface="Georgia"/>
              </a:defRPr>
            </a:lvl2pPr>
            <a:lvl3pPr lvl="2" marR="0" rtl="0" algn="l">
              <a:lnSpc>
                <a:spcPct val="90000"/>
              </a:lnSpc>
              <a:spcBef>
                <a:spcPts val="0"/>
              </a:spcBef>
              <a:spcAft>
                <a:spcPts val="0"/>
              </a:spcAft>
              <a:buClr>
                <a:srgbClr val="000000"/>
              </a:buClr>
              <a:buSzPts val="1400"/>
              <a:buFont typeface="Arial"/>
              <a:buNone/>
              <a:defRPr b="0" i="0" sz="3300" u="none" cap="none" strike="noStrike">
                <a:solidFill>
                  <a:schemeClr val="dk1"/>
                </a:solidFill>
                <a:latin typeface="Georgia"/>
                <a:ea typeface="Georgia"/>
                <a:cs typeface="Georgia"/>
                <a:sym typeface="Georgia"/>
              </a:defRPr>
            </a:lvl3pPr>
            <a:lvl4pPr lvl="3" marR="0" rtl="0" algn="l">
              <a:lnSpc>
                <a:spcPct val="90000"/>
              </a:lnSpc>
              <a:spcBef>
                <a:spcPts val="0"/>
              </a:spcBef>
              <a:spcAft>
                <a:spcPts val="0"/>
              </a:spcAft>
              <a:buClr>
                <a:srgbClr val="000000"/>
              </a:buClr>
              <a:buSzPts val="1400"/>
              <a:buFont typeface="Arial"/>
              <a:buNone/>
              <a:defRPr b="0" i="0" sz="3300" u="none" cap="none" strike="noStrike">
                <a:solidFill>
                  <a:schemeClr val="dk1"/>
                </a:solidFill>
                <a:latin typeface="Georgia"/>
                <a:ea typeface="Georgia"/>
                <a:cs typeface="Georgia"/>
                <a:sym typeface="Georgia"/>
              </a:defRPr>
            </a:lvl4pPr>
            <a:lvl5pPr lvl="4" marR="0" rtl="0" algn="l">
              <a:lnSpc>
                <a:spcPct val="90000"/>
              </a:lnSpc>
              <a:spcBef>
                <a:spcPts val="0"/>
              </a:spcBef>
              <a:spcAft>
                <a:spcPts val="0"/>
              </a:spcAft>
              <a:buClr>
                <a:srgbClr val="000000"/>
              </a:buClr>
              <a:buSzPts val="1400"/>
              <a:buFont typeface="Arial"/>
              <a:buNone/>
              <a:defRPr b="0" i="0" sz="3300" u="none" cap="none" strike="noStrike">
                <a:solidFill>
                  <a:schemeClr val="dk1"/>
                </a:solidFill>
                <a:latin typeface="Georgia"/>
                <a:ea typeface="Georgia"/>
                <a:cs typeface="Georgia"/>
                <a:sym typeface="Georgia"/>
              </a:defRPr>
            </a:lvl5pPr>
            <a:lvl6pPr lvl="5" marR="0" rtl="0" algn="l">
              <a:lnSpc>
                <a:spcPct val="90000"/>
              </a:lnSpc>
              <a:spcBef>
                <a:spcPts val="0"/>
              </a:spcBef>
              <a:spcAft>
                <a:spcPts val="0"/>
              </a:spcAft>
              <a:buClr>
                <a:srgbClr val="000000"/>
              </a:buClr>
              <a:buSzPts val="1400"/>
              <a:buFont typeface="Arial"/>
              <a:buNone/>
              <a:defRPr b="0" i="0" sz="3300" u="none" cap="none" strike="noStrike">
                <a:solidFill>
                  <a:schemeClr val="dk1"/>
                </a:solidFill>
                <a:latin typeface="Georgia"/>
                <a:ea typeface="Georgia"/>
                <a:cs typeface="Georgia"/>
                <a:sym typeface="Georgia"/>
              </a:defRPr>
            </a:lvl6pPr>
            <a:lvl7pPr lvl="6" marR="0" rtl="0" algn="l">
              <a:lnSpc>
                <a:spcPct val="90000"/>
              </a:lnSpc>
              <a:spcBef>
                <a:spcPts val="0"/>
              </a:spcBef>
              <a:spcAft>
                <a:spcPts val="0"/>
              </a:spcAft>
              <a:buClr>
                <a:srgbClr val="000000"/>
              </a:buClr>
              <a:buSzPts val="1400"/>
              <a:buFont typeface="Arial"/>
              <a:buNone/>
              <a:defRPr b="0" i="0" sz="3300" u="none" cap="none" strike="noStrike">
                <a:solidFill>
                  <a:schemeClr val="dk1"/>
                </a:solidFill>
                <a:latin typeface="Georgia"/>
                <a:ea typeface="Georgia"/>
                <a:cs typeface="Georgia"/>
                <a:sym typeface="Georgia"/>
              </a:defRPr>
            </a:lvl7pPr>
            <a:lvl8pPr lvl="7" marR="0" rtl="0" algn="l">
              <a:lnSpc>
                <a:spcPct val="90000"/>
              </a:lnSpc>
              <a:spcBef>
                <a:spcPts val="0"/>
              </a:spcBef>
              <a:spcAft>
                <a:spcPts val="0"/>
              </a:spcAft>
              <a:buClr>
                <a:srgbClr val="000000"/>
              </a:buClr>
              <a:buSzPts val="1400"/>
              <a:buFont typeface="Arial"/>
              <a:buNone/>
              <a:defRPr b="0" i="0" sz="3300" u="none" cap="none" strike="noStrike">
                <a:solidFill>
                  <a:schemeClr val="dk1"/>
                </a:solidFill>
                <a:latin typeface="Georgia"/>
                <a:ea typeface="Georgia"/>
                <a:cs typeface="Georgia"/>
                <a:sym typeface="Georgia"/>
              </a:defRPr>
            </a:lvl8pPr>
            <a:lvl9pPr lvl="8" marR="0" rtl="0" algn="l">
              <a:lnSpc>
                <a:spcPct val="90000"/>
              </a:lnSpc>
              <a:spcBef>
                <a:spcPts val="0"/>
              </a:spcBef>
              <a:spcAft>
                <a:spcPts val="0"/>
              </a:spcAft>
              <a:buClr>
                <a:srgbClr val="000000"/>
              </a:buClr>
              <a:buSzPts val="1400"/>
              <a:buFont typeface="Arial"/>
              <a:buNone/>
              <a:defRPr b="0" i="0" sz="3300" u="none" cap="none" strike="noStrike">
                <a:solidFill>
                  <a:schemeClr val="dk1"/>
                </a:solidFill>
                <a:latin typeface="Georgia"/>
                <a:ea typeface="Georgia"/>
                <a:cs typeface="Georgia"/>
                <a:sym typeface="Georgia"/>
              </a:defRPr>
            </a:lvl9pPr>
          </a:lstStyle>
          <a:p/>
        </p:txBody>
      </p:sp>
      <p:sp>
        <p:nvSpPr>
          <p:cNvPr id="11" name="Google Shape;11;p1"/>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Georgia"/>
                <a:ea typeface="Georgia"/>
                <a:cs typeface="Georgia"/>
                <a:sym typeface="Georgia"/>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Georgia"/>
                <a:ea typeface="Georgia"/>
                <a:cs typeface="Georgia"/>
                <a:sym typeface="Georgia"/>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Georgia"/>
                <a:ea typeface="Georgia"/>
                <a:cs typeface="Georgia"/>
                <a:sym typeface="Georgia"/>
              </a:defRPr>
            </a:lvl3pPr>
            <a:lvl4pPr indent="-311150" lvl="3" marL="1828800" marR="0" rtl="0" algn="l">
              <a:lnSpc>
                <a:spcPct val="90000"/>
              </a:lnSpc>
              <a:spcBef>
                <a:spcPts val="375"/>
              </a:spcBef>
              <a:spcAft>
                <a:spcPts val="0"/>
              </a:spcAft>
              <a:buClr>
                <a:schemeClr val="dk1"/>
              </a:buClr>
              <a:buSzPts val="1300"/>
              <a:buFont typeface="Arial"/>
              <a:buChar char="•"/>
              <a:defRPr b="0" i="0" sz="1300" u="none" cap="none" strike="noStrike">
                <a:solidFill>
                  <a:schemeClr val="dk1"/>
                </a:solidFill>
                <a:latin typeface="Georgia"/>
                <a:ea typeface="Georgia"/>
                <a:cs typeface="Georgia"/>
                <a:sym typeface="Georgia"/>
              </a:defRPr>
            </a:lvl4pPr>
            <a:lvl5pPr indent="-311150" lvl="4" marL="2286000" marR="0" rtl="0" algn="l">
              <a:lnSpc>
                <a:spcPct val="90000"/>
              </a:lnSpc>
              <a:spcBef>
                <a:spcPts val="375"/>
              </a:spcBef>
              <a:spcAft>
                <a:spcPts val="0"/>
              </a:spcAft>
              <a:buClr>
                <a:schemeClr val="dk1"/>
              </a:buClr>
              <a:buSzPts val="1300"/>
              <a:buFont typeface="Arial"/>
              <a:buChar char="•"/>
              <a:defRPr b="0" i="0" sz="1300" u="none" cap="none" strike="noStrike">
                <a:solidFill>
                  <a:schemeClr val="dk1"/>
                </a:solidFill>
                <a:latin typeface="Georgia"/>
                <a:ea typeface="Georgia"/>
                <a:cs typeface="Georgia"/>
                <a:sym typeface="Georgi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Georgia"/>
                <a:ea typeface="Georgia"/>
                <a:cs typeface="Georgia"/>
                <a:sym typeface="Georgia"/>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Georgia"/>
                <a:ea typeface="Georgia"/>
                <a:cs typeface="Georgia"/>
                <a:sym typeface="Georgia"/>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Georgia"/>
                <a:ea typeface="Georgia"/>
                <a:cs typeface="Georgia"/>
                <a:sym typeface="Georgia"/>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Georgia"/>
                <a:ea typeface="Georgia"/>
                <a:cs typeface="Georgia"/>
                <a:sym typeface="Georgia"/>
              </a:defRPr>
            </a:lvl9pPr>
          </a:lstStyle>
          <a:p/>
        </p:txBody>
      </p:sp>
      <p:sp>
        <p:nvSpPr>
          <p:cNvPr id="12" name="Google Shape;12;p1"/>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D8D8D"/>
                </a:solidFill>
                <a:latin typeface="Georgia"/>
                <a:ea typeface="Georgia"/>
                <a:cs typeface="Georgia"/>
                <a:sym typeface="Georgi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9pPr>
          </a:lstStyle>
          <a:p/>
        </p:txBody>
      </p:sp>
      <p:sp>
        <p:nvSpPr>
          <p:cNvPr id="13" name="Google Shape;13;p1"/>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D8D8D"/>
                </a:solidFill>
                <a:latin typeface="Georgia"/>
                <a:ea typeface="Georgia"/>
                <a:cs typeface="Georgia"/>
                <a:sym typeface="Georgi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eorgia"/>
                <a:ea typeface="Georgia"/>
                <a:cs typeface="Georgia"/>
                <a:sym typeface="Georgia"/>
              </a:defRPr>
            </a:lvl9pPr>
          </a:lstStyle>
          <a:p/>
        </p:txBody>
      </p:sp>
      <p:sp>
        <p:nvSpPr>
          <p:cNvPr id="14" name="Google Shape;14;p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F8F8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3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hyperlink" Target="about:blank" TargetMode="External"/><Relationship Id="rId4" Type="http://schemas.openxmlformats.org/officeDocument/2006/relationships/image" Target="../media/image45.png"/><Relationship Id="rId5"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46.png"/><Relationship Id="rId4" Type="http://schemas.openxmlformats.org/officeDocument/2006/relationships/hyperlink" Target="about:blank"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48.png"/><Relationship Id="rId4" Type="http://schemas.openxmlformats.org/officeDocument/2006/relationships/hyperlink" Target="about:blank" TargetMode="External"/><Relationship Id="rId5" Type="http://schemas.openxmlformats.org/officeDocument/2006/relationships/hyperlink" Target="about:blank" TargetMode="External"/><Relationship Id="rId6" Type="http://schemas.openxmlformats.org/officeDocument/2006/relationships/hyperlink" Target="about:blank" TargetMode="External"/><Relationship Id="rId7" Type="http://schemas.openxmlformats.org/officeDocument/2006/relationships/hyperlink" Target="about:blank" TargetMode="External"/></Relationships>

</file>

<file path=ppt/slides/_rels/slide39.xml.rels><?xml version="1.0" encoding="UTF-8" standalone="yes"?>
<Relationships xmlns="http://schemas.openxmlformats.org/package/2006/relationships"><Relationship Id="rId11" Type="http://schemas.openxmlformats.org/officeDocument/2006/relationships/hyperlink" Target="about:blank" TargetMode="External"/><Relationship Id="rId10" Type="http://schemas.openxmlformats.org/officeDocument/2006/relationships/hyperlink" Target="about:blank" TargetMode="External"/><Relationship Id="rId12" Type="http://schemas.openxmlformats.org/officeDocument/2006/relationships/hyperlink" Target="about:blank" TargetMode="External"/><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hyperlink" Target="about:blank" TargetMode="External"/><Relationship Id="rId4" Type="http://schemas.openxmlformats.org/officeDocument/2006/relationships/hyperlink" Target="about:blank" TargetMode="External"/><Relationship Id="rId9" Type="http://schemas.openxmlformats.org/officeDocument/2006/relationships/hyperlink" Target="about:blank" TargetMode="External"/><Relationship Id="rId5" Type="http://schemas.openxmlformats.org/officeDocument/2006/relationships/hyperlink" Target="about:blank" TargetMode="External"/><Relationship Id="rId6" Type="http://schemas.openxmlformats.org/officeDocument/2006/relationships/hyperlink" Target="about:blank" TargetMode="External"/><Relationship Id="rId7" Type="http://schemas.openxmlformats.org/officeDocument/2006/relationships/hyperlink" Target="about:blank" TargetMode="External"/><Relationship Id="rId8" Type="http://schemas.openxmlformats.org/officeDocument/2006/relationships/hyperlink" Target="about:blan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hyperlink" Target="about:blank" TargetMode="External"/><Relationship Id="rId4" Type="http://schemas.openxmlformats.org/officeDocument/2006/relationships/hyperlink" Target="about:blank" TargetMode="External"/><Relationship Id="rId5" Type="http://schemas.openxmlformats.org/officeDocument/2006/relationships/image" Target="../media/image3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4"/>
          <p:cNvSpPr txBox="1"/>
          <p:nvPr>
            <p:ph type="ctrTitle"/>
          </p:nvPr>
        </p:nvSpPr>
        <p:spPr>
          <a:xfrm>
            <a:off x="685800" y="1632350"/>
            <a:ext cx="6603600" cy="1160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32407"/>
              <a:buNone/>
            </a:pPr>
            <a:r>
              <a:rPr lang="en-US"/>
              <a:t>Building Resilience to Mis- and Disinformation</a:t>
            </a:r>
            <a:endParaRPr/>
          </a:p>
        </p:txBody>
      </p:sp>
      <p:sp>
        <p:nvSpPr>
          <p:cNvPr id="175" name="Google Shape;175;p24"/>
          <p:cNvSpPr txBox="1"/>
          <p:nvPr>
            <p:ph idx="3" type="body"/>
          </p:nvPr>
        </p:nvSpPr>
        <p:spPr>
          <a:xfrm>
            <a:off x="3548063" y="831056"/>
            <a:ext cx="4910100" cy="2250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accent3"/>
              </a:buClr>
              <a:buSzPct val="100000"/>
              <a:buFont typeface="Arial"/>
              <a:buNone/>
            </a:pPr>
            <a:r>
              <a:rPr lang="en-US"/>
              <a:t>September 12  2023</a:t>
            </a:r>
            <a:endParaRPr/>
          </a:p>
        </p:txBody>
      </p:sp>
      <p:pic>
        <p:nvPicPr>
          <p:cNvPr descr="Text&#10;&#10;Description automatically generated" id="176" name="Google Shape;176;p24"/>
          <p:cNvPicPr preferRelativeResize="0"/>
          <p:nvPr/>
        </p:nvPicPr>
        <p:blipFill rotWithShape="1">
          <a:blip r:embed="rId3">
            <a:alphaModFix/>
          </a:blip>
          <a:srcRect b="0" l="0" r="0" t="0"/>
          <a:stretch/>
        </p:blipFill>
        <p:spPr>
          <a:xfrm>
            <a:off x="3163702" y="4368400"/>
            <a:ext cx="1647805" cy="497550"/>
          </a:xfrm>
          <a:prstGeom prst="rect">
            <a:avLst/>
          </a:prstGeom>
          <a:noFill/>
          <a:ln>
            <a:noFill/>
          </a:ln>
        </p:spPr>
      </p:pic>
      <p:pic>
        <p:nvPicPr>
          <p:cNvPr id="177" name="Google Shape;177;p24"/>
          <p:cNvPicPr preferRelativeResize="0"/>
          <p:nvPr/>
        </p:nvPicPr>
        <p:blipFill>
          <a:blip r:embed="rId4">
            <a:alphaModFix/>
          </a:blip>
          <a:stretch>
            <a:fillRect/>
          </a:stretch>
        </p:blipFill>
        <p:spPr>
          <a:xfrm>
            <a:off x="6091675" y="4368400"/>
            <a:ext cx="2619448" cy="497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3"/>
          <p:cNvSpPr txBox="1"/>
          <p:nvPr>
            <p:ph idx="4294967295" type="title"/>
          </p:nvPr>
        </p:nvSpPr>
        <p:spPr>
          <a:xfrm>
            <a:off x="0" y="1141000"/>
            <a:ext cx="9144000" cy="994200"/>
          </a:xfrm>
          <a:prstGeom prst="rect">
            <a:avLst/>
          </a:prstGeom>
          <a:solidFill>
            <a:srgbClr val="CC00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Font typeface="Calibri"/>
              <a:buNone/>
            </a:pPr>
            <a:r>
              <a:rPr b="1" lang="en-US" sz="3600">
                <a:solidFill>
                  <a:schemeClr val="lt1"/>
                </a:solidFill>
              </a:rPr>
              <a:t>WARNING</a:t>
            </a:r>
            <a:endParaRPr b="1" sz="3600">
              <a:solidFill>
                <a:schemeClr val="lt1"/>
              </a:solidFill>
            </a:endParaRPr>
          </a:p>
        </p:txBody>
      </p:sp>
      <p:sp>
        <p:nvSpPr>
          <p:cNvPr id="242" name="Google Shape;242;p33"/>
          <p:cNvSpPr txBox="1"/>
          <p:nvPr/>
        </p:nvSpPr>
        <p:spPr>
          <a:xfrm>
            <a:off x="1540400" y="2372675"/>
            <a:ext cx="6063300" cy="1946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EDB345"/>
              </a:buClr>
              <a:buSzPts val="2800"/>
              <a:buFont typeface="Calibri"/>
              <a:buNone/>
            </a:pPr>
            <a:r>
              <a:rPr b="1" i="0" lang="en-US" sz="3100" u="none" cap="none" strike="noStrike">
                <a:solidFill>
                  <a:schemeClr val="dk1"/>
                </a:solidFill>
                <a:latin typeface="Calibri"/>
                <a:ea typeface="Calibri"/>
                <a:cs typeface="Calibri"/>
                <a:sym typeface="Calibri"/>
              </a:rPr>
              <a:t>The following images contain: misinformation, conspiracies, and other forms of problematic content.</a:t>
            </a:r>
            <a:endParaRPr b="1" i="0" sz="31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4"/>
          <p:cNvSpPr txBox="1"/>
          <p:nvPr>
            <p:ph idx="1" type="body"/>
          </p:nvPr>
        </p:nvSpPr>
        <p:spPr>
          <a:xfrm>
            <a:off x="630238" y="2057400"/>
            <a:ext cx="2949600" cy="2344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b="1" lang="en-US" sz="1800">
                <a:latin typeface="Arial"/>
                <a:ea typeface="Arial"/>
                <a:cs typeface="Arial"/>
                <a:sym typeface="Arial"/>
              </a:rPr>
              <a:t>When images, quotes, statistics, or ideas are shared without important contextual information, their significance can be manipulated.</a:t>
            </a:r>
            <a:endParaRPr>
              <a:latin typeface="Arial"/>
              <a:ea typeface="Arial"/>
              <a:cs typeface="Arial"/>
              <a:sym typeface="Arial"/>
            </a:endParaRPr>
          </a:p>
        </p:txBody>
      </p:sp>
      <p:sp>
        <p:nvSpPr>
          <p:cNvPr id="248" name="Google Shape;248;p34"/>
          <p:cNvSpPr txBox="1"/>
          <p:nvPr>
            <p:ph type="title"/>
          </p:nvPr>
        </p:nvSpPr>
        <p:spPr>
          <a:xfrm>
            <a:off x="630250" y="342900"/>
            <a:ext cx="2949600" cy="608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400"/>
              <a:buNone/>
            </a:pPr>
            <a:r>
              <a:rPr lang="en-US"/>
              <a:t>Tactics</a:t>
            </a:r>
            <a:endParaRPr/>
          </a:p>
        </p:txBody>
      </p:sp>
      <p:sp>
        <p:nvSpPr>
          <p:cNvPr id="249" name="Google Shape;249;p34"/>
          <p:cNvSpPr txBox="1"/>
          <p:nvPr>
            <p:ph idx="3" type="body"/>
          </p:nvPr>
        </p:nvSpPr>
        <p:spPr>
          <a:xfrm>
            <a:off x="630238" y="1543050"/>
            <a:ext cx="2949600" cy="4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a:solidFill>
                  <a:schemeClr val="accent1"/>
                </a:solidFill>
              </a:rPr>
              <a:t>Missing Context</a:t>
            </a:r>
            <a:endParaRPr>
              <a:solidFill>
                <a:schemeClr val="accent1"/>
              </a:solidFill>
            </a:endParaRPr>
          </a:p>
        </p:txBody>
      </p:sp>
      <p:cxnSp>
        <p:nvCxnSpPr>
          <p:cNvPr id="250" name="Google Shape;250;p34"/>
          <p:cNvCxnSpPr/>
          <p:nvPr/>
        </p:nvCxnSpPr>
        <p:spPr>
          <a:xfrm>
            <a:off x="733425" y="342900"/>
            <a:ext cx="2759100" cy="0"/>
          </a:xfrm>
          <a:prstGeom prst="straightConnector1">
            <a:avLst/>
          </a:prstGeom>
          <a:noFill/>
          <a:ln cap="flat" cmpd="sng" w="9525">
            <a:solidFill>
              <a:srgbClr val="BCB29F"/>
            </a:solidFill>
            <a:prstDash val="solid"/>
            <a:miter lim="800000"/>
            <a:headEnd len="sm" w="sm" type="none"/>
            <a:tailEnd len="sm" w="sm" type="none"/>
          </a:ln>
        </p:spPr>
      </p:cxnSp>
      <p:pic>
        <p:nvPicPr>
          <p:cNvPr descr="A picture containing text, screenshot, newspaper&#10;&#10;Description automatically generated" id="251" name="Google Shape;251;p34"/>
          <p:cNvPicPr preferRelativeResize="0"/>
          <p:nvPr>
            <p:ph idx="1" type="body"/>
          </p:nvPr>
        </p:nvPicPr>
        <p:blipFill rotWithShape="1">
          <a:blip r:embed="rId3">
            <a:alphaModFix/>
          </a:blip>
          <a:srcRect b="0" l="0" r="0" t="0"/>
          <a:stretch/>
        </p:blipFill>
        <p:spPr>
          <a:xfrm>
            <a:off x="5100160" y="323933"/>
            <a:ext cx="3243300" cy="4512900"/>
          </a:xfrm>
          <a:prstGeom prst="rect">
            <a:avLst/>
          </a:prstGeom>
          <a:noFill/>
          <a:ln>
            <a:noFill/>
          </a:ln>
        </p:spPr>
      </p:pic>
      <p:sp>
        <p:nvSpPr>
          <p:cNvPr id="252" name="Google Shape;252;p34"/>
          <p:cNvSpPr/>
          <p:nvPr/>
        </p:nvSpPr>
        <p:spPr>
          <a:xfrm>
            <a:off x="5179275" y="2386325"/>
            <a:ext cx="3114000" cy="20064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34"/>
          <p:cNvSpPr/>
          <p:nvPr/>
        </p:nvSpPr>
        <p:spPr>
          <a:xfrm>
            <a:off x="5179275" y="400325"/>
            <a:ext cx="1641900" cy="288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34"/>
          <p:cNvSpPr/>
          <p:nvPr/>
        </p:nvSpPr>
        <p:spPr>
          <a:xfrm>
            <a:off x="6144775" y="4621150"/>
            <a:ext cx="1733700" cy="196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5"/>
          <p:cNvSpPr txBox="1"/>
          <p:nvPr>
            <p:ph idx="1" type="body"/>
          </p:nvPr>
        </p:nvSpPr>
        <p:spPr>
          <a:xfrm>
            <a:off x="630238" y="2057400"/>
            <a:ext cx="2949600" cy="2344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b="1" lang="en-US" sz="1800">
                <a:latin typeface="Arial"/>
                <a:ea typeface="Arial"/>
                <a:cs typeface="Arial"/>
                <a:sym typeface="Arial"/>
              </a:rPr>
              <a:t>Logical fallacies come in many forms:</a:t>
            </a:r>
            <a:endParaRPr b="1" sz="1800">
              <a:latin typeface="Arial"/>
              <a:ea typeface="Arial"/>
              <a:cs typeface="Arial"/>
              <a:sym typeface="Arial"/>
            </a:endParaRPr>
          </a:p>
          <a:p>
            <a:pPr indent="-342900" lvl="0" marL="457200" rtl="0" algn="l">
              <a:lnSpc>
                <a:spcPct val="100000"/>
              </a:lnSpc>
              <a:spcBef>
                <a:spcPts val="1000"/>
              </a:spcBef>
              <a:spcAft>
                <a:spcPts val="0"/>
              </a:spcAft>
              <a:buClr>
                <a:schemeClr val="dk1"/>
              </a:buClr>
              <a:buSzPts val="1800"/>
              <a:buFont typeface="Arial"/>
              <a:buChar char="●"/>
            </a:pPr>
            <a:r>
              <a:rPr b="1" lang="en-US" sz="1800">
                <a:latin typeface="Arial"/>
                <a:ea typeface="Arial"/>
                <a:cs typeface="Arial"/>
                <a:sym typeface="Arial"/>
              </a:rPr>
              <a:t>False equivalence</a:t>
            </a:r>
            <a:endParaRPr b="1" sz="1800">
              <a:latin typeface="Arial"/>
              <a:ea typeface="Arial"/>
              <a:cs typeface="Arial"/>
              <a:sym typeface="Arial"/>
            </a:endParaRPr>
          </a:p>
          <a:p>
            <a:pPr indent="-342900" lvl="0" marL="457200" rtl="0" algn="l">
              <a:lnSpc>
                <a:spcPct val="100000"/>
              </a:lnSpc>
              <a:spcBef>
                <a:spcPts val="0"/>
              </a:spcBef>
              <a:spcAft>
                <a:spcPts val="0"/>
              </a:spcAft>
              <a:buClr>
                <a:schemeClr val="dk1"/>
              </a:buClr>
              <a:buSzPts val="1800"/>
              <a:buFont typeface="Arial"/>
              <a:buChar char="●"/>
            </a:pPr>
            <a:r>
              <a:rPr b="1" lang="en-US" sz="1800">
                <a:latin typeface="Arial"/>
                <a:ea typeface="Arial"/>
                <a:cs typeface="Arial"/>
                <a:sym typeface="Arial"/>
              </a:rPr>
              <a:t>Red herring</a:t>
            </a:r>
            <a:endParaRPr b="1" sz="1800">
              <a:latin typeface="Arial"/>
              <a:ea typeface="Arial"/>
              <a:cs typeface="Arial"/>
              <a:sym typeface="Arial"/>
            </a:endParaRPr>
          </a:p>
          <a:p>
            <a:pPr indent="-342900" lvl="0" marL="457200" rtl="0" algn="l">
              <a:lnSpc>
                <a:spcPct val="100000"/>
              </a:lnSpc>
              <a:spcBef>
                <a:spcPts val="0"/>
              </a:spcBef>
              <a:spcAft>
                <a:spcPts val="0"/>
              </a:spcAft>
              <a:buClr>
                <a:schemeClr val="dk1"/>
              </a:buClr>
              <a:buSzPts val="1800"/>
              <a:buFont typeface="Arial"/>
              <a:buChar char="●"/>
            </a:pPr>
            <a:r>
              <a:rPr b="1" lang="en-US" sz="1800">
                <a:latin typeface="Arial"/>
                <a:ea typeface="Arial"/>
                <a:cs typeface="Arial"/>
                <a:sym typeface="Arial"/>
              </a:rPr>
              <a:t>Straw man</a:t>
            </a:r>
            <a:endParaRPr b="1" sz="1800">
              <a:latin typeface="Arial"/>
              <a:ea typeface="Arial"/>
              <a:cs typeface="Arial"/>
              <a:sym typeface="Arial"/>
            </a:endParaRPr>
          </a:p>
          <a:p>
            <a:pPr indent="-342900" lvl="0" marL="457200" rtl="0" algn="l">
              <a:lnSpc>
                <a:spcPct val="100000"/>
              </a:lnSpc>
              <a:spcBef>
                <a:spcPts val="0"/>
              </a:spcBef>
              <a:spcAft>
                <a:spcPts val="0"/>
              </a:spcAft>
              <a:buClr>
                <a:schemeClr val="dk1"/>
              </a:buClr>
              <a:buSzPts val="1800"/>
              <a:buFont typeface="Arial"/>
              <a:buChar char="●"/>
            </a:pPr>
            <a:r>
              <a:rPr b="1" lang="en-US" sz="1800">
                <a:latin typeface="Arial"/>
                <a:ea typeface="Arial"/>
                <a:cs typeface="Arial"/>
                <a:sym typeface="Arial"/>
              </a:rPr>
              <a:t>Slippery slope</a:t>
            </a:r>
            <a:endParaRPr b="1" sz="1800">
              <a:latin typeface="Arial"/>
              <a:ea typeface="Arial"/>
              <a:cs typeface="Arial"/>
              <a:sym typeface="Arial"/>
            </a:endParaRPr>
          </a:p>
          <a:p>
            <a:pPr indent="-342900" lvl="0" marL="457200" rtl="0" algn="l">
              <a:lnSpc>
                <a:spcPct val="100000"/>
              </a:lnSpc>
              <a:spcBef>
                <a:spcPts val="0"/>
              </a:spcBef>
              <a:spcAft>
                <a:spcPts val="0"/>
              </a:spcAft>
              <a:buClr>
                <a:schemeClr val="dk1"/>
              </a:buClr>
              <a:buSzPts val="1800"/>
              <a:buFont typeface="Arial"/>
              <a:buChar char="●"/>
            </a:pPr>
            <a:r>
              <a:rPr b="1" lang="en-US" sz="1800">
                <a:latin typeface="Arial"/>
                <a:ea typeface="Arial"/>
                <a:cs typeface="Arial"/>
                <a:sym typeface="Arial"/>
              </a:rPr>
              <a:t>Appeal to authority</a:t>
            </a:r>
            <a:endParaRPr b="1" sz="1800">
              <a:latin typeface="Arial"/>
              <a:ea typeface="Arial"/>
              <a:cs typeface="Arial"/>
              <a:sym typeface="Arial"/>
            </a:endParaRPr>
          </a:p>
        </p:txBody>
      </p:sp>
      <p:sp>
        <p:nvSpPr>
          <p:cNvPr id="260" name="Google Shape;260;p35"/>
          <p:cNvSpPr txBox="1"/>
          <p:nvPr>
            <p:ph type="title"/>
          </p:nvPr>
        </p:nvSpPr>
        <p:spPr>
          <a:xfrm>
            <a:off x="630250" y="342900"/>
            <a:ext cx="2949600" cy="608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400"/>
              <a:buNone/>
            </a:pPr>
            <a:r>
              <a:rPr lang="en-US"/>
              <a:t>Tactics</a:t>
            </a:r>
            <a:endParaRPr/>
          </a:p>
        </p:txBody>
      </p:sp>
      <p:sp>
        <p:nvSpPr>
          <p:cNvPr id="261" name="Google Shape;261;p35"/>
          <p:cNvSpPr txBox="1"/>
          <p:nvPr>
            <p:ph idx="3" type="body"/>
          </p:nvPr>
        </p:nvSpPr>
        <p:spPr>
          <a:xfrm>
            <a:off x="630238" y="1543050"/>
            <a:ext cx="2949600" cy="4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a:solidFill>
                  <a:schemeClr val="accent1"/>
                </a:solidFill>
              </a:rPr>
              <a:t>Faulty Logic</a:t>
            </a:r>
            <a:endParaRPr>
              <a:solidFill>
                <a:schemeClr val="accent1"/>
              </a:solidFill>
            </a:endParaRPr>
          </a:p>
        </p:txBody>
      </p:sp>
      <p:cxnSp>
        <p:nvCxnSpPr>
          <p:cNvPr id="262" name="Google Shape;262;p35"/>
          <p:cNvCxnSpPr/>
          <p:nvPr/>
        </p:nvCxnSpPr>
        <p:spPr>
          <a:xfrm>
            <a:off x="733425" y="342900"/>
            <a:ext cx="2759100" cy="0"/>
          </a:xfrm>
          <a:prstGeom prst="straightConnector1">
            <a:avLst/>
          </a:prstGeom>
          <a:noFill/>
          <a:ln cap="flat" cmpd="sng" w="9525">
            <a:solidFill>
              <a:srgbClr val="BCB29F"/>
            </a:solidFill>
            <a:prstDash val="solid"/>
            <a:miter lim="800000"/>
            <a:headEnd len="sm" w="sm" type="none"/>
            <a:tailEnd len="sm" w="sm" type="none"/>
          </a:ln>
        </p:spPr>
      </p:cxnSp>
      <p:pic>
        <p:nvPicPr>
          <p:cNvPr descr="Graphical user interface, text, application, chat or text message&#10;&#10;Description automatically generated" id="263" name="Google Shape;263;p35"/>
          <p:cNvPicPr preferRelativeResize="0"/>
          <p:nvPr>
            <p:ph idx="1" type="body"/>
          </p:nvPr>
        </p:nvPicPr>
        <p:blipFill rotWithShape="1">
          <a:blip r:embed="rId3">
            <a:alphaModFix/>
          </a:blip>
          <a:srcRect b="0" l="0" r="0" t="0"/>
          <a:stretch/>
        </p:blipFill>
        <p:spPr>
          <a:xfrm>
            <a:off x="4155827" y="799362"/>
            <a:ext cx="4826700" cy="3431400"/>
          </a:xfrm>
          <a:prstGeom prst="rect">
            <a:avLst/>
          </a:prstGeom>
          <a:noFill/>
          <a:ln>
            <a:noFill/>
          </a:ln>
        </p:spPr>
      </p:pic>
      <p:sp>
        <p:nvSpPr>
          <p:cNvPr id="264" name="Google Shape;264;p35"/>
          <p:cNvSpPr/>
          <p:nvPr/>
        </p:nvSpPr>
        <p:spPr>
          <a:xfrm>
            <a:off x="7276675" y="856075"/>
            <a:ext cx="1647900" cy="2520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6"/>
          <p:cNvSpPr txBox="1"/>
          <p:nvPr>
            <p:ph idx="1" type="body"/>
          </p:nvPr>
        </p:nvSpPr>
        <p:spPr>
          <a:xfrm>
            <a:off x="630238" y="2057400"/>
            <a:ext cx="2949600" cy="2344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b="1" lang="en-US" sz="1800">
                <a:latin typeface="Arial"/>
                <a:ea typeface="Arial"/>
                <a:cs typeface="Arial"/>
                <a:sym typeface="Arial"/>
              </a:rPr>
              <a:t>Attacks based on identity and stereotypes can often be subtle and coded.</a:t>
            </a:r>
            <a:endParaRPr b="1" sz="1800">
              <a:latin typeface="Arial"/>
              <a:ea typeface="Arial"/>
              <a:cs typeface="Arial"/>
              <a:sym typeface="Arial"/>
            </a:endParaRPr>
          </a:p>
          <a:p>
            <a:pPr indent="0" lvl="0" marL="0" rtl="0" algn="l">
              <a:lnSpc>
                <a:spcPct val="100000"/>
              </a:lnSpc>
              <a:spcBef>
                <a:spcPts val="0"/>
              </a:spcBef>
              <a:spcAft>
                <a:spcPts val="0"/>
              </a:spcAft>
              <a:buSzPts val="1600"/>
              <a:buNone/>
            </a:pPr>
            <a:r>
              <a:t/>
            </a:r>
            <a:endParaRPr b="1" sz="1800">
              <a:latin typeface="Arial"/>
              <a:ea typeface="Arial"/>
              <a:cs typeface="Arial"/>
              <a:sym typeface="Arial"/>
            </a:endParaRPr>
          </a:p>
        </p:txBody>
      </p:sp>
      <p:sp>
        <p:nvSpPr>
          <p:cNvPr id="270" name="Google Shape;270;p36"/>
          <p:cNvSpPr txBox="1"/>
          <p:nvPr>
            <p:ph type="title"/>
          </p:nvPr>
        </p:nvSpPr>
        <p:spPr>
          <a:xfrm>
            <a:off x="630250" y="342900"/>
            <a:ext cx="2949600" cy="608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400"/>
              <a:buNone/>
            </a:pPr>
            <a:r>
              <a:rPr lang="en-US"/>
              <a:t>Tactics</a:t>
            </a:r>
            <a:endParaRPr/>
          </a:p>
        </p:txBody>
      </p:sp>
      <p:sp>
        <p:nvSpPr>
          <p:cNvPr id="271" name="Google Shape;271;p36"/>
          <p:cNvSpPr txBox="1"/>
          <p:nvPr>
            <p:ph idx="3" type="body"/>
          </p:nvPr>
        </p:nvSpPr>
        <p:spPr>
          <a:xfrm>
            <a:off x="630238" y="1543050"/>
            <a:ext cx="2949600" cy="4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a:solidFill>
                  <a:schemeClr val="accent1"/>
                </a:solidFill>
              </a:rPr>
              <a:t>Hate and Dog Whistles</a:t>
            </a:r>
            <a:endParaRPr>
              <a:solidFill>
                <a:schemeClr val="accent1"/>
              </a:solidFill>
            </a:endParaRPr>
          </a:p>
        </p:txBody>
      </p:sp>
      <p:cxnSp>
        <p:nvCxnSpPr>
          <p:cNvPr id="272" name="Google Shape;272;p36"/>
          <p:cNvCxnSpPr/>
          <p:nvPr/>
        </p:nvCxnSpPr>
        <p:spPr>
          <a:xfrm>
            <a:off x="733425" y="342900"/>
            <a:ext cx="2759100" cy="0"/>
          </a:xfrm>
          <a:prstGeom prst="straightConnector1">
            <a:avLst/>
          </a:prstGeom>
          <a:noFill/>
          <a:ln cap="flat" cmpd="sng" w="9525">
            <a:solidFill>
              <a:srgbClr val="BCB29F"/>
            </a:solidFill>
            <a:prstDash val="solid"/>
            <a:miter lim="800000"/>
            <a:headEnd len="sm" w="sm" type="none"/>
            <a:tailEnd len="sm" w="sm" type="none"/>
          </a:ln>
        </p:spPr>
      </p:cxnSp>
      <p:pic>
        <p:nvPicPr>
          <p:cNvPr id="273" name="Google Shape;273;p36"/>
          <p:cNvPicPr preferRelativeResize="0"/>
          <p:nvPr/>
        </p:nvPicPr>
        <p:blipFill rotWithShape="1">
          <a:blip r:embed="rId3">
            <a:alphaModFix/>
          </a:blip>
          <a:srcRect b="0" l="0" r="0" t="0"/>
          <a:stretch/>
        </p:blipFill>
        <p:spPr>
          <a:xfrm>
            <a:off x="4237100" y="894525"/>
            <a:ext cx="4548600" cy="3354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37"/>
          <p:cNvPicPr preferRelativeResize="0"/>
          <p:nvPr/>
        </p:nvPicPr>
        <p:blipFill rotWithShape="1">
          <a:blip r:embed="rId3">
            <a:alphaModFix/>
          </a:blip>
          <a:srcRect b="0" l="0" r="0" t="0"/>
          <a:stretch/>
        </p:blipFill>
        <p:spPr>
          <a:xfrm>
            <a:off x="4290250" y="1411888"/>
            <a:ext cx="4552775" cy="2458525"/>
          </a:xfrm>
          <a:prstGeom prst="rect">
            <a:avLst/>
          </a:prstGeom>
          <a:noFill/>
          <a:ln>
            <a:noFill/>
          </a:ln>
        </p:spPr>
      </p:pic>
      <p:sp>
        <p:nvSpPr>
          <p:cNvPr id="279" name="Google Shape;279;p37"/>
          <p:cNvSpPr txBox="1"/>
          <p:nvPr>
            <p:ph idx="1" type="body"/>
          </p:nvPr>
        </p:nvSpPr>
        <p:spPr>
          <a:xfrm>
            <a:off x="630238" y="2057400"/>
            <a:ext cx="2949600" cy="2344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600"/>
              <a:buNone/>
            </a:pPr>
            <a:r>
              <a:rPr b="1" lang="en-US" sz="1800">
                <a:latin typeface="Arial"/>
                <a:ea typeface="Arial"/>
                <a:cs typeface="Arial"/>
                <a:sym typeface="Arial"/>
              </a:rPr>
              <a:t>Innuendo is a powerful vehicle for amplifying paranoia and fear.</a:t>
            </a:r>
            <a:endParaRPr b="1" sz="1800">
              <a:latin typeface="Arial"/>
              <a:ea typeface="Arial"/>
              <a:cs typeface="Arial"/>
              <a:sym typeface="Arial"/>
            </a:endParaRPr>
          </a:p>
          <a:p>
            <a:pPr indent="0" lvl="0" marL="0" rtl="0" algn="l">
              <a:lnSpc>
                <a:spcPct val="100000"/>
              </a:lnSpc>
              <a:spcBef>
                <a:spcPts val="0"/>
              </a:spcBef>
              <a:spcAft>
                <a:spcPts val="0"/>
              </a:spcAft>
              <a:buSzPts val="1600"/>
              <a:buNone/>
            </a:pPr>
            <a:r>
              <a:t/>
            </a:r>
            <a:endParaRPr b="1" sz="1800">
              <a:latin typeface="Arial"/>
              <a:ea typeface="Arial"/>
              <a:cs typeface="Arial"/>
              <a:sym typeface="Arial"/>
            </a:endParaRPr>
          </a:p>
          <a:p>
            <a:pPr indent="0" lvl="0" marL="0" rtl="0" algn="l">
              <a:lnSpc>
                <a:spcPct val="100000"/>
              </a:lnSpc>
              <a:spcBef>
                <a:spcPts val="0"/>
              </a:spcBef>
              <a:spcAft>
                <a:spcPts val="0"/>
              </a:spcAft>
              <a:buSzPts val="1600"/>
              <a:buNone/>
            </a:pPr>
            <a:r>
              <a:rPr b="1" lang="en-US" sz="1800">
                <a:latin typeface="Arial"/>
                <a:ea typeface="Arial"/>
                <a:cs typeface="Arial"/>
                <a:sym typeface="Arial"/>
              </a:rPr>
              <a:t>Conspiracy theories often deliver or imply extraordinary explanations for mundane situations.</a:t>
            </a:r>
            <a:endParaRPr b="1" sz="1800">
              <a:latin typeface="Arial"/>
              <a:ea typeface="Arial"/>
              <a:cs typeface="Arial"/>
              <a:sym typeface="Arial"/>
            </a:endParaRPr>
          </a:p>
        </p:txBody>
      </p:sp>
      <p:sp>
        <p:nvSpPr>
          <p:cNvPr id="280" name="Google Shape;280;p37"/>
          <p:cNvSpPr txBox="1"/>
          <p:nvPr>
            <p:ph type="title"/>
          </p:nvPr>
        </p:nvSpPr>
        <p:spPr>
          <a:xfrm>
            <a:off x="630250" y="342900"/>
            <a:ext cx="2949600" cy="608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400"/>
              <a:buNone/>
            </a:pPr>
            <a:r>
              <a:rPr lang="en-US"/>
              <a:t>Tactics</a:t>
            </a:r>
            <a:endParaRPr/>
          </a:p>
        </p:txBody>
      </p:sp>
      <p:sp>
        <p:nvSpPr>
          <p:cNvPr id="281" name="Google Shape;281;p37"/>
          <p:cNvSpPr txBox="1"/>
          <p:nvPr>
            <p:ph idx="3" type="body"/>
          </p:nvPr>
        </p:nvSpPr>
        <p:spPr>
          <a:xfrm>
            <a:off x="630238" y="1543050"/>
            <a:ext cx="2949600" cy="4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a:solidFill>
                  <a:schemeClr val="accent1"/>
                </a:solidFill>
              </a:rPr>
              <a:t>Conspiracy Theories</a:t>
            </a:r>
            <a:endParaRPr>
              <a:solidFill>
                <a:schemeClr val="accent1"/>
              </a:solidFill>
            </a:endParaRPr>
          </a:p>
        </p:txBody>
      </p:sp>
      <p:cxnSp>
        <p:nvCxnSpPr>
          <p:cNvPr id="282" name="Google Shape;282;p37"/>
          <p:cNvCxnSpPr/>
          <p:nvPr/>
        </p:nvCxnSpPr>
        <p:spPr>
          <a:xfrm>
            <a:off x="733425" y="342900"/>
            <a:ext cx="2759100" cy="0"/>
          </a:xfrm>
          <a:prstGeom prst="straightConnector1">
            <a:avLst/>
          </a:prstGeom>
          <a:noFill/>
          <a:ln cap="flat" cmpd="sng" w="9525">
            <a:solidFill>
              <a:srgbClr val="BCB29F"/>
            </a:solidFill>
            <a:prstDash val="solid"/>
            <a:miter lim="800000"/>
            <a:headEnd len="sm" w="sm" type="none"/>
            <a:tailEnd len="sm" w="sm" type="none"/>
          </a:ln>
        </p:spPr>
      </p:cxnSp>
      <p:sp>
        <p:nvSpPr>
          <p:cNvPr id="283" name="Google Shape;283;p37"/>
          <p:cNvSpPr/>
          <p:nvPr/>
        </p:nvSpPr>
        <p:spPr>
          <a:xfrm>
            <a:off x="4348825" y="1496450"/>
            <a:ext cx="2140800" cy="45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8"/>
          <p:cNvSpPr txBox="1"/>
          <p:nvPr>
            <p:ph idx="1" type="body"/>
          </p:nvPr>
        </p:nvSpPr>
        <p:spPr>
          <a:xfrm>
            <a:off x="630238" y="2057400"/>
            <a:ext cx="2949600" cy="2344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b="1" lang="en-US" sz="1800">
                <a:latin typeface="Proxima Nova"/>
                <a:ea typeface="Proxima Nova"/>
                <a:cs typeface="Proxima Nova"/>
                <a:sym typeface="Proxima Nova"/>
              </a:rPr>
              <a:t>Old content is often hard to recognize when reshared on social media.</a:t>
            </a:r>
            <a:endParaRPr b="1" sz="1800">
              <a:latin typeface="Arial"/>
              <a:ea typeface="Arial"/>
              <a:cs typeface="Arial"/>
              <a:sym typeface="Arial"/>
            </a:endParaRPr>
          </a:p>
        </p:txBody>
      </p:sp>
      <p:sp>
        <p:nvSpPr>
          <p:cNvPr id="289" name="Google Shape;289;p38"/>
          <p:cNvSpPr txBox="1"/>
          <p:nvPr>
            <p:ph type="title"/>
          </p:nvPr>
        </p:nvSpPr>
        <p:spPr>
          <a:xfrm>
            <a:off x="630250" y="342900"/>
            <a:ext cx="2949600" cy="608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400"/>
              <a:buNone/>
            </a:pPr>
            <a:r>
              <a:rPr lang="en-US"/>
              <a:t>Tactics</a:t>
            </a:r>
            <a:endParaRPr/>
          </a:p>
        </p:txBody>
      </p:sp>
      <p:sp>
        <p:nvSpPr>
          <p:cNvPr id="290" name="Google Shape;290;p38"/>
          <p:cNvSpPr txBox="1"/>
          <p:nvPr>
            <p:ph idx="3" type="body"/>
          </p:nvPr>
        </p:nvSpPr>
        <p:spPr>
          <a:xfrm>
            <a:off x="630238" y="1543050"/>
            <a:ext cx="2949600" cy="4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800"/>
              <a:buNone/>
            </a:pPr>
            <a:r>
              <a:rPr lang="en-US">
                <a:solidFill>
                  <a:schemeClr val="accent1"/>
                </a:solidFill>
              </a:rPr>
              <a:t>Old and Out of Date</a:t>
            </a:r>
            <a:endParaRPr>
              <a:solidFill>
                <a:schemeClr val="accent1"/>
              </a:solidFill>
            </a:endParaRPr>
          </a:p>
        </p:txBody>
      </p:sp>
      <p:cxnSp>
        <p:nvCxnSpPr>
          <p:cNvPr id="291" name="Google Shape;291;p38"/>
          <p:cNvCxnSpPr/>
          <p:nvPr/>
        </p:nvCxnSpPr>
        <p:spPr>
          <a:xfrm>
            <a:off x="733425" y="342900"/>
            <a:ext cx="2759100" cy="0"/>
          </a:xfrm>
          <a:prstGeom prst="straightConnector1">
            <a:avLst/>
          </a:prstGeom>
          <a:noFill/>
          <a:ln cap="flat" cmpd="sng" w="9525">
            <a:solidFill>
              <a:srgbClr val="BCB29F"/>
            </a:solidFill>
            <a:prstDash val="solid"/>
            <a:miter lim="800000"/>
            <a:headEnd len="sm" w="sm" type="none"/>
            <a:tailEnd len="sm" w="sm" type="none"/>
          </a:ln>
        </p:spPr>
      </p:cxnSp>
      <p:pic>
        <p:nvPicPr>
          <p:cNvPr descr="Text&#10;&#10;Description automatically generated" id="292" name="Google Shape;292;p38"/>
          <p:cNvPicPr preferRelativeResize="0"/>
          <p:nvPr>
            <p:ph idx="1" type="body"/>
          </p:nvPr>
        </p:nvPicPr>
        <p:blipFill rotWithShape="1">
          <a:blip r:embed="rId3">
            <a:alphaModFix/>
          </a:blip>
          <a:srcRect b="0" l="0" r="0" t="0"/>
          <a:stretch/>
        </p:blipFill>
        <p:spPr>
          <a:xfrm>
            <a:off x="4556233" y="315451"/>
            <a:ext cx="3981000" cy="4563000"/>
          </a:xfrm>
          <a:prstGeom prst="rect">
            <a:avLst/>
          </a:prstGeom>
          <a:noFill/>
          <a:ln>
            <a:noFill/>
          </a:ln>
        </p:spPr>
      </p:pic>
      <p:sp>
        <p:nvSpPr>
          <p:cNvPr id="293" name="Google Shape;293;p38"/>
          <p:cNvSpPr/>
          <p:nvPr/>
        </p:nvSpPr>
        <p:spPr>
          <a:xfrm>
            <a:off x="4600100" y="342900"/>
            <a:ext cx="2140800" cy="45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38"/>
          <p:cNvSpPr/>
          <p:nvPr/>
        </p:nvSpPr>
        <p:spPr>
          <a:xfrm>
            <a:off x="6096000" y="4621150"/>
            <a:ext cx="2140800" cy="243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98" name="Shape 298"/>
        <p:cNvGrpSpPr/>
        <p:nvPr/>
      </p:nvGrpSpPr>
      <p:grpSpPr>
        <a:xfrm>
          <a:off x="0" y="0"/>
          <a:ext cx="0" cy="0"/>
          <a:chOff x="0" y="0"/>
          <a:chExt cx="0" cy="0"/>
        </a:xfrm>
      </p:grpSpPr>
      <p:sp>
        <p:nvSpPr>
          <p:cNvPr id="299" name="Google Shape;299;p39"/>
          <p:cNvSpPr txBox="1"/>
          <p:nvPr>
            <p:ph idx="4294967295" type="title"/>
          </p:nvPr>
        </p:nvSpPr>
        <p:spPr>
          <a:xfrm>
            <a:off x="1119200" y="2074675"/>
            <a:ext cx="6905400" cy="99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Font typeface="Calibri"/>
              <a:buNone/>
            </a:pPr>
            <a:r>
              <a:rPr b="1" lang="en-US" sz="2800">
                <a:solidFill>
                  <a:schemeClr val="accent4"/>
                </a:solidFill>
              </a:rPr>
              <a:t>UNDERSTANDING THE APPEAL:</a:t>
            </a:r>
            <a:br>
              <a:rPr b="1" lang="en-US" sz="2800">
                <a:solidFill>
                  <a:schemeClr val="accent4"/>
                </a:solidFill>
              </a:rPr>
            </a:br>
            <a:r>
              <a:rPr b="1" lang="en-US" sz="2800">
                <a:solidFill>
                  <a:schemeClr val="lt2"/>
                </a:solidFill>
              </a:rPr>
              <a:t>What makes disinformation stick?</a:t>
            </a:r>
            <a:endParaRPr b="1">
              <a:solidFill>
                <a:schemeClr val="lt2"/>
              </a:solidFill>
            </a:endParaRPr>
          </a:p>
        </p:txBody>
      </p:sp>
      <p:sp>
        <p:nvSpPr>
          <p:cNvPr id="300" name="Google Shape;300;p39"/>
          <p:cNvSpPr/>
          <p:nvPr/>
        </p:nvSpPr>
        <p:spPr>
          <a:xfrm>
            <a:off x="533400" y="4662500"/>
            <a:ext cx="919200" cy="3762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1" name="Google Shape;301;p39"/>
          <p:cNvPicPr preferRelativeResize="0"/>
          <p:nvPr/>
        </p:nvPicPr>
        <p:blipFill rotWithShape="1">
          <a:blip r:embed="rId3">
            <a:alphaModFix/>
          </a:blip>
          <a:srcRect b="0" l="0" r="66060" t="0"/>
          <a:stretch/>
        </p:blipFill>
        <p:spPr>
          <a:xfrm>
            <a:off x="661525" y="4633125"/>
            <a:ext cx="662950" cy="333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0"/>
          <p:cNvSpPr txBox="1"/>
          <p:nvPr>
            <p:ph idx="4294967295" type="body"/>
          </p:nvPr>
        </p:nvSpPr>
        <p:spPr>
          <a:xfrm>
            <a:off x="5388950" y="1128500"/>
            <a:ext cx="3448200" cy="1225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750"/>
              </a:spcBef>
              <a:spcAft>
                <a:spcPts val="0"/>
              </a:spcAft>
              <a:buSzPts val="2100"/>
              <a:buNone/>
            </a:pPr>
            <a:r>
              <a:rPr lang="en-US" sz="3200">
                <a:solidFill>
                  <a:schemeClr val="dk2"/>
                </a:solidFill>
              </a:rPr>
              <a:t>Motivated Reasoning</a:t>
            </a:r>
            <a:endParaRPr sz="3200">
              <a:solidFill>
                <a:schemeClr val="dk2"/>
              </a:solidFill>
            </a:endParaRPr>
          </a:p>
        </p:txBody>
      </p:sp>
      <p:sp>
        <p:nvSpPr>
          <p:cNvPr id="308" name="Google Shape;308;p40"/>
          <p:cNvSpPr txBox="1"/>
          <p:nvPr>
            <p:ph idx="1" type="body"/>
          </p:nvPr>
        </p:nvSpPr>
        <p:spPr>
          <a:xfrm>
            <a:off x="5381000" y="2353700"/>
            <a:ext cx="3540600" cy="1225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600"/>
              <a:buNone/>
            </a:pPr>
            <a:r>
              <a:rPr b="1" lang="en-US" sz="2300">
                <a:latin typeface="Calibri"/>
                <a:ea typeface="Calibri"/>
                <a:cs typeface="Calibri"/>
                <a:sym typeface="Calibri"/>
              </a:rPr>
              <a:t>Content that reinforces our existing bias is easier to believe and accept as true.</a:t>
            </a:r>
            <a:endParaRPr/>
          </a:p>
        </p:txBody>
      </p:sp>
      <p:pic>
        <p:nvPicPr>
          <p:cNvPr id="309" name="Google Shape;309;p40"/>
          <p:cNvPicPr preferRelativeResize="0"/>
          <p:nvPr>
            <p:ph idx="2" type="pic"/>
          </p:nvPr>
        </p:nvPicPr>
        <p:blipFill rotWithShape="1">
          <a:blip r:embed="rId3">
            <a:alphaModFix/>
          </a:blip>
          <a:srcRect b="572" l="0" r="0" t="583"/>
          <a:stretch/>
        </p:blipFill>
        <p:spPr>
          <a:xfrm>
            <a:off x="0" y="0"/>
            <a:ext cx="5203799" cy="5143501"/>
          </a:xfrm>
          <a:prstGeom prst="rect">
            <a:avLst/>
          </a:prstGeom>
          <a:noFill/>
          <a:ln>
            <a:noFill/>
          </a:ln>
        </p:spPr>
      </p:pic>
      <p:sp>
        <p:nvSpPr>
          <p:cNvPr id="310" name="Google Shape;310;p40"/>
          <p:cNvSpPr txBox="1"/>
          <p:nvPr>
            <p:ph idx="3" type="body"/>
          </p:nvPr>
        </p:nvSpPr>
        <p:spPr>
          <a:xfrm>
            <a:off x="5381000" y="0"/>
            <a:ext cx="3464100" cy="407700"/>
          </a:xfrm>
          <a:prstGeom prst="rect">
            <a:avLst/>
          </a:prstGeom>
          <a:noFill/>
          <a:ln>
            <a:noFill/>
          </a:ln>
        </p:spPr>
        <p:txBody>
          <a:bodyPr anchorCtr="0" anchor="b" bIns="45700" lIns="91425" spcFirstLastPara="1" rIns="91425" wrap="square" tIns="45700">
            <a:normAutofit fontScale="85000"/>
          </a:bodyPr>
          <a:lstStyle/>
          <a:p>
            <a:pPr indent="0" lvl="0" marL="0" rtl="0" algn="l">
              <a:lnSpc>
                <a:spcPct val="100000"/>
              </a:lnSpc>
              <a:spcBef>
                <a:spcPts val="750"/>
              </a:spcBef>
              <a:spcAft>
                <a:spcPts val="200"/>
              </a:spcAft>
              <a:buSzPct val="117647"/>
              <a:buNone/>
            </a:pPr>
            <a:r>
              <a:rPr lang="en-US"/>
              <a:t>What Makes Disinformation Stick</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1"/>
          <p:cNvSpPr txBox="1"/>
          <p:nvPr>
            <p:ph idx="4294967295" type="body"/>
          </p:nvPr>
        </p:nvSpPr>
        <p:spPr>
          <a:xfrm>
            <a:off x="5388950" y="1128500"/>
            <a:ext cx="3448200" cy="1225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750"/>
              </a:spcBef>
              <a:spcAft>
                <a:spcPts val="0"/>
              </a:spcAft>
              <a:buSzPts val="2100"/>
              <a:buNone/>
            </a:pPr>
            <a:r>
              <a:rPr lang="en-US" sz="3200">
                <a:solidFill>
                  <a:schemeClr val="dk2"/>
                </a:solidFill>
              </a:rPr>
              <a:t>Emotional Appeals</a:t>
            </a:r>
            <a:endParaRPr sz="3200">
              <a:solidFill>
                <a:schemeClr val="dk2"/>
              </a:solidFill>
            </a:endParaRPr>
          </a:p>
        </p:txBody>
      </p:sp>
      <p:sp>
        <p:nvSpPr>
          <p:cNvPr id="317" name="Google Shape;317;p41"/>
          <p:cNvSpPr txBox="1"/>
          <p:nvPr>
            <p:ph idx="1" type="body"/>
          </p:nvPr>
        </p:nvSpPr>
        <p:spPr>
          <a:xfrm>
            <a:off x="5381000" y="2353700"/>
            <a:ext cx="3540600" cy="17079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rgbClr val="EDB345"/>
              </a:buClr>
              <a:buSzPts val="1600"/>
              <a:buFont typeface="Arial"/>
              <a:buNone/>
            </a:pPr>
            <a:r>
              <a:rPr b="1" lang="en-US" sz="2300">
                <a:latin typeface="Calibri"/>
                <a:ea typeface="Calibri"/>
                <a:cs typeface="Calibri"/>
                <a:sym typeface="Calibri"/>
              </a:rPr>
              <a:t>Content that appeals to our emotions rather than reason triggers our reflexes and we can jump to conclusions not supported by facts</a:t>
            </a:r>
            <a:endParaRPr/>
          </a:p>
        </p:txBody>
      </p:sp>
      <p:pic>
        <p:nvPicPr>
          <p:cNvPr id="318" name="Google Shape;318;p41"/>
          <p:cNvPicPr preferRelativeResize="0"/>
          <p:nvPr>
            <p:ph idx="2" type="pic"/>
          </p:nvPr>
        </p:nvPicPr>
        <p:blipFill rotWithShape="1">
          <a:blip r:embed="rId3">
            <a:alphaModFix/>
          </a:blip>
          <a:srcRect b="1372" l="406" r="395" t="578"/>
          <a:stretch/>
        </p:blipFill>
        <p:spPr>
          <a:xfrm>
            <a:off x="0" y="0"/>
            <a:ext cx="5203799" cy="5143501"/>
          </a:xfrm>
          <a:prstGeom prst="rect">
            <a:avLst/>
          </a:prstGeom>
          <a:noFill/>
          <a:ln>
            <a:noFill/>
          </a:ln>
        </p:spPr>
      </p:pic>
      <p:sp>
        <p:nvSpPr>
          <p:cNvPr id="319" name="Google Shape;319;p41"/>
          <p:cNvSpPr txBox="1"/>
          <p:nvPr>
            <p:ph idx="3" type="body"/>
          </p:nvPr>
        </p:nvSpPr>
        <p:spPr>
          <a:xfrm>
            <a:off x="5381000" y="0"/>
            <a:ext cx="3464100" cy="407700"/>
          </a:xfrm>
          <a:prstGeom prst="rect">
            <a:avLst/>
          </a:prstGeom>
          <a:noFill/>
          <a:ln>
            <a:noFill/>
          </a:ln>
        </p:spPr>
        <p:txBody>
          <a:bodyPr anchorCtr="0" anchor="b" bIns="45700" lIns="91425" spcFirstLastPara="1" rIns="91425" wrap="square" tIns="45700">
            <a:normAutofit fontScale="85000"/>
          </a:bodyPr>
          <a:lstStyle/>
          <a:p>
            <a:pPr indent="0" lvl="0" marL="0" rtl="0" algn="l">
              <a:lnSpc>
                <a:spcPct val="100000"/>
              </a:lnSpc>
              <a:spcBef>
                <a:spcPts val="750"/>
              </a:spcBef>
              <a:spcAft>
                <a:spcPts val="200"/>
              </a:spcAft>
              <a:buSzPct val="117647"/>
              <a:buNone/>
            </a:pPr>
            <a:r>
              <a:rPr lang="en-US"/>
              <a:t>What Makes Disinformation Stick</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2"/>
          <p:cNvSpPr txBox="1"/>
          <p:nvPr>
            <p:ph idx="4294967295" type="body"/>
          </p:nvPr>
        </p:nvSpPr>
        <p:spPr>
          <a:xfrm>
            <a:off x="5388950" y="1128500"/>
            <a:ext cx="3448200" cy="1225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750"/>
              </a:spcBef>
              <a:spcAft>
                <a:spcPts val="0"/>
              </a:spcAft>
              <a:buSzPts val="2100"/>
              <a:buNone/>
            </a:pPr>
            <a:r>
              <a:rPr lang="en-US" sz="3200">
                <a:solidFill>
                  <a:schemeClr val="dk2"/>
                </a:solidFill>
              </a:rPr>
              <a:t>Easy</a:t>
            </a:r>
            <a:endParaRPr sz="3200">
              <a:solidFill>
                <a:schemeClr val="dk2"/>
              </a:solidFill>
            </a:endParaRPr>
          </a:p>
          <a:p>
            <a:pPr indent="0" lvl="0" marL="0" rtl="0" algn="l">
              <a:lnSpc>
                <a:spcPct val="90000"/>
              </a:lnSpc>
              <a:spcBef>
                <a:spcPts val="750"/>
              </a:spcBef>
              <a:spcAft>
                <a:spcPts val="0"/>
              </a:spcAft>
              <a:buSzPts val="2100"/>
              <a:buNone/>
            </a:pPr>
            <a:r>
              <a:rPr lang="en-US" sz="3200">
                <a:solidFill>
                  <a:schemeClr val="dk2"/>
                </a:solidFill>
              </a:rPr>
              <a:t>Answers</a:t>
            </a:r>
            <a:endParaRPr sz="3200">
              <a:solidFill>
                <a:schemeClr val="dk2"/>
              </a:solidFill>
            </a:endParaRPr>
          </a:p>
        </p:txBody>
      </p:sp>
      <p:sp>
        <p:nvSpPr>
          <p:cNvPr id="326" name="Google Shape;326;p42"/>
          <p:cNvSpPr txBox="1"/>
          <p:nvPr>
            <p:ph idx="1" type="body"/>
          </p:nvPr>
        </p:nvSpPr>
        <p:spPr>
          <a:xfrm>
            <a:off x="5381000" y="2353700"/>
            <a:ext cx="3540600" cy="1707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600"/>
              <a:buNone/>
            </a:pPr>
            <a:r>
              <a:rPr b="1" lang="en-US" sz="2300">
                <a:latin typeface="Calibri"/>
                <a:ea typeface="Calibri"/>
                <a:cs typeface="Calibri"/>
                <a:sym typeface="Calibri"/>
              </a:rPr>
              <a:t>Big and confusing problems that are explained with easy answers offer us a shortcut that bypasses our critical thinking skills.</a:t>
            </a:r>
            <a:endParaRPr/>
          </a:p>
        </p:txBody>
      </p:sp>
      <p:pic>
        <p:nvPicPr>
          <p:cNvPr id="327" name="Google Shape;327;p42"/>
          <p:cNvPicPr preferRelativeResize="0"/>
          <p:nvPr>
            <p:ph idx="2" type="pic"/>
          </p:nvPr>
        </p:nvPicPr>
        <p:blipFill rotWithShape="1">
          <a:blip r:embed="rId3">
            <a:alphaModFix/>
          </a:blip>
          <a:srcRect b="728" l="-1666" r="0" t="-1871"/>
          <a:stretch/>
        </p:blipFill>
        <p:spPr>
          <a:xfrm>
            <a:off x="-88450" y="-104600"/>
            <a:ext cx="5380700" cy="5352699"/>
          </a:xfrm>
          <a:prstGeom prst="rect">
            <a:avLst/>
          </a:prstGeom>
          <a:noFill/>
          <a:ln>
            <a:noFill/>
          </a:ln>
        </p:spPr>
      </p:pic>
      <p:sp>
        <p:nvSpPr>
          <p:cNvPr id="328" name="Google Shape;328;p42"/>
          <p:cNvSpPr txBox="1"/>
          <p:nvPr>
            <p:ph idx="3" type="body"/>
          </p:nvPr>
        </p:nvSpPr>
        <p:spPr>
          <a:xfrm>
            <a:off x="5381000" y="0"/>
            <a:ext cx="3464100" cy="407700"/>
          </a:xfrm>
          <a:prstGeom prst="rect">
            <a:avLst/>
          </a:prstGeom>
          <a:noFill/>
          <a:ln>
            <a:noFill/>
          </a:ln>
        </p:spPr>
        <p:txBody>
          <a:bodyPr anchorCtr="0" anchor="b" bIns="45700" lIns="91425" spcFirstLastPara="1" rIns="91425" wrap="square" tIns="45700">
            <a:normAutofit fontScale="85000"/>
          </a:bodyPr>
          <a:lstStyle/>
          <a:p>
            <a:pPr indent="0" lvl="0" marL="0" rtl="0" algn="l">
              <a:lnSpc>
                <a:spcPct val="100000"/>
              </a:lnSpc>
              <a:spcBef>
                <a:spcPts val="750"/>
              </a:spcBef>
              <a:spcAft>
                <a:spcPts val="200"/>
              </a:spcAft>
              <a:buSzPct val="117647"/>
              <a:buNone/>
            </a:pPr>
            <a:r>
              <a:rPr lang="en-US"/>
              <a:t>What Makes Disinformation Stick</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5"/>
          <p:cNvSpPr txBox="1"/>
          <p:nvPr>
            <p:ph type="title"/>
          </p:nvPr>
        </p:nvSpPr>
        <p:spPr>
          <a:xfrm>
            <a:off x="619400" y="2031525"/>
            <a:ext cx="3699000" cy="628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400"/>
              <a:buNone/>
            </a:pPr>
            <a:r>
              <a:rPr lang="en-US"/>
              <a:t>Today’s Agenda</a:t>
            </a:r>
            <a:endParaRPr/>
          </a:p>
        </p:txBody>
      </p:sp>
      <p:sp>
        <p:nvSpPr>
          <p:cNvPr id="183" name="Google Shape;183;p25"/>
          <p:cNvSpPr txBox="1"/>
          <p:nvPr/>
        </p:nvSpPr>
        <p:spPr>
          <a:xfrm>
            <a:off x="4412525" y="971175"/>
            <a:ext cx="4124700" cy="27495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t/>
            </a:r>
            <a:endParaRPr b="0" i="0" sz="2100" u="none" cap="none" strike="noStrike">
              <a:solidFill>
                <a:srgbClr val="323232"/>
              </a:solidFill>
              <a:latin typeface="Georgia"/>
              <a:ea typeface="Georgia"/>
              <a:cs typeface="Georgia"/>
              <a:sym typeface="Georgia"/>
            </a:endParaRPr>
          </a:p>
          <a:p>
            <a:pPr indent="-247650" lvl="0" marL="285750" marR="0" rtl="0" algn="l">
              <a:lnSpc>
                <a:spcPct val="100000"/>
              </a:lnSpc>
              <a:spcBef>
                <a:spcPts val="1000"/>
              </a:spcBef>
              <a:spcAft>
                <a:spcPts val="0"/>
              </a:spcAft>
              <a:buClr>
                <a:srgbClr val="323232"/>
              </a:buClr>
              <a:buSzPts val="2100"/>
              <a:buFont typeface="Arial"/>
              <a:buChar char="•"/>
            </a:pPr>
            <a:r>
              <a:rPr b="0" i="0" lang="en-US" sz="2100" u="none" cap="none" strike="noStrike">
                <a:solidFill>
                  <a:srgbClr val="323232"/>
                </a:solidFill>
                <a:latin typeface="Georgia"/>
                <a:ea typeface="Georgia"/>
                <a:cs typeface="Georgia"/>
                <a:sym typeface="Georgia"/>
              </a:rPr>
              <a:t>Understanding the landscape</a:t>
            </a:r>
            <a:endParaRPr b="0" i="0" sz="2100" u="none" cap="none" strike="noStrike">
              <a:solidFill>
                <a:srgbClr val="323232"/>
              </a:solidFill>
              <a:latin typeface="Georgia"/>
              <a:ea typeface="Georgia"/>
              <a:cs typeface="Georgia"/>
              <a:sym typeface="Georgia"/>
            </a:endParaRPr>
          </a:p>
          <a:p>
            <a:pPr indent="-247650" lvl="0" marL="285750" marR="0" rtl="0" algn="l">
              <a:lnSpc>
                <a:spcPct val="100000"/>
              </a:lnSpc>
              <a:spcBef>
                <a:spcPts val="1000"/>
              </a:spcBef>
              <a:spcAft>
                <a:spcPts val="0"/>
              </a:spcAft>
              <a:buClr>
                <a:srgbClr val="323232"/>
              </a:buClr>
              <a:buSzPts val="2100"/>
              <a:buFont typeface="Arial"/>
              <a:buChar char="•"/>
            </a:pPr>
            <a:r>
              <a:rPr b="0" i="0" lang="en-US" sz="2100" u="none" cap="none" strike="noStrike">
                <a:solidFill>
                  <a:srgbClr val="323232"/>
                </a:solidFill>
                <a:latin typeface="Georgia"/>
                <a:ea typeface="Georgia"/>
                <a:cs typeface="Georgia"/>
                <a:sym typeface="Georgia"/>
              </a:rPr>
              <a:t>Defining the problem</a:t>
            </a:r>
            <a:endParaRPr b="0" i="0" sz="2100" u="none" cap="none" strike="noStrike">
              <a:solidFill>
                <a:srgbClr val="323232"/>
              </a:solidFill>
              <a:latin typeface="Georgia"/>
              <a:ea typeface="Georgia"/>
              <a:cs typeface="Georgia"/>
              <a:sym typeface="Georgia"/>
            </a:endParaRPr>
          </a:p>
          <a:p>
            <a:pPr indent="-247650" lvl="0" marL="285750" marR="0" rtl="0" algn="l">
              <a:lnSpc>
                <a:spcPct val="100000"/>
              </a:lnSpc>
              <a:spcBef>
                <a:spcPts val="1000"/>
              </a:spcBef>
              <a:spcAft>
                <a:spcPts val="0"/>
              </a:spcAft>
              <a:buClr>
                <a:srgbClr val="323232"/>
              </a:buClr>
              <a:buSzPts val="2100"/>
              <a:buFont typeface="Arial"/>
              <a:buChar char="•"/>
            </a:pPr>
            <a:r>
              <a:rPr b="0" i="0" lang="en-US" sz="2100" u="none" cap="none" strike="noStrike">
                <a:solidFill>
                  <a:srgbClr val="323232"/>
                </a:solidFill>
                <a:latin typeface="Georgia"/>
                <a:ea typeface="Georgia"/>
                <a:cs typeface="Georgia"/>
                <a:sym typeface="Georgia"/>
              </a:rPr>
              <a:t>Responsible engagement</a:t>
            </a:r>
            <a:endParaRPr b="0" i="0" sz="2100" u="none" cap="none" strike="noStrike">
              <a:solidFill>
                <a:srgbClr val="323232"/>
              </a:solidFill>
              <a:latin typeface="Georgia"/>
              <a:ea typeface="Georgia"/>
              <a:cs typeface="Georgia"/>
              <a:sym typeface="Georgia"/>
            </a:endParaRPr>
          </a:p>
          <a:p>
            <a:pPr indent="-247650" lvl="0" marL="285750" marR="0" rtl="0" algn="l">
              <a:lnSpc>
                <a:spcPct val="100000"/>
              </a:lnSpc>
              <a:spcBef>
                <a:spcPts val="1000"/>
              </a:spcBef>
              <a:spcAft>
                <a:spcPts val="0"/>
              </a:spcAft>
              <a:buClr>
                <a:srgbClr val="323232"/>
              </a:buClr>
              <a:buSzPts val="2100"/>
              <a:buFont typeface="Arial"/>
              <a:buChar char="•"/>
            </a:pPr>
            <a:r>
              <a:rPr b="0" i="0" lang="en-US" sz="2100" u="none" cap="none" strike="noStrike">
                <a:solidFill>
                  <a:srgbClr val="323232"/>
                </a:solidFill>
                <a:latin typeface="Georgia"/>
                <a:ea typeface="Georgia"/>
                <a:cs typeface="Georgia"/>
                <a:sym typeface="Georgia"/>
              </a:rPr>
              <a:t>Active participation</a:t>
            </a:r>
            <a:endParaRPr b="0" i="0" sz="2400" u="none" cap="none" strike="noStrike">
              <a:solidFill>
                <a:srgbClr val="323232"/>
              </a:solidFill>
              <a:latin typeface="Georgia"/>
              <a:ea typeface="Georgia"/>
              <a:cs typeface="Georgia"/>
              <a:sym typeface="Georgi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2" name="Shape 332"/>
        <p:cNvGrpSpPr/>
        <p:nvPr/>
      </p:nvGrpSpPr>
      <p:grpSpPr>
        <a:xfrm>
          <a:off x="0" y="0"/>
          <a:ext cx="0" cy="0"/>
          <a:chOff x="0" y="0"/>
          <a:chExt cx="0" cy="0"/>
        </a:xfrm>
      </p:grpSpPr>
      <p:sp>
        <p:nvSpPr>
          <p:cNvPr id="333" name="Google Shape;333;p43"/>
          <p:cNvSpPr txBox="1"/>
          <p:nvPr>
            <p:ph type="title"/>
          </p:nvPr>
        </p:nvSpPr>
        <p:spPr>
          <a:xfrm>
            <a:off x="628650" y="531107"/>
            <a:ext cx="7886700" cy="838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Font typeface="Calibri"/>
              <a:buNone/>
            </a:pPr>
            <a:r>
              <a:rPr b="1" lang="en-US" sz="2800">
                <a:solidFill>
                  <a:schemeClr val="dk2"/>
                </a:solidFill>
              </a:rPr>
              <a:t>What makes disinformation stick?</a:t>
            </a:r>
            <a:endParaRPr b="1">
              <a:solidFill>
                <a:schemeClr val="dk2"/>
              </a:solidFill>
            </a:endParaRPr>
          </a:p>
        </p:txBody>
      </p:sp>
      <p:sp>
        <p:nvSpPr>
          <p:cNvPr id="334" name="Google Shape;334;p43"/>
          <p:cNvSpPr txBox="1"/>
          <p:nvPr>
            <p:ph idx="4294967295" type="body"/>
          </p:nvPr>
        </p:nvSpPr>
        <p:spPr>
          <a:xfrm>
            <a:off x="2869350" y="1579775"/>
            <a:ext cx="3405300" cy="3186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100000"/>
              </a:lnSpc>
              <a:spcBef>
                <a:spcPts val="0"/>
              </a:spcBef>
              <a:spcAft>
                <a:spcPts val="0"/>
              </a:spcAft>
              <a:buClr>
                <a:schemeClr val="accent1"/>
              </a:buClr>
              <a:buSzPts val="2400"/>
              <a:buFont typeface="Calibri"/>
              <a:buChar char="•"/>
            </a:pPr>
            <a:r>
              <a:rPr b="1" lang="en-US" sz="2400">
                <a:solidFill>
                  <a:schemeClr val="accent1"/>
                </a:solidFill>
                <a:latin typeface="Calibri"/>
                <a:ea typeface="Calibri"/>
                <a:cs typeface="Calibri"/>
                <a:sym typeface="Calibri"/>
              </a:rPr>
              <a:t>Motivated Reasoning </a:t>
            </a:r>
            <a:endParaRPr b="1" sz="2400">
              <a:solidFill>
                <a:schemeClr val="accent1"/>
              </a:solidFill>
              <a:latin typeface="Calibri"/>
              <a:ea typeface="Calibri"/>
              <a:cs typeface="Calibri"/>
              <a:sym typeface="Calibri"/>
            </a:endParaRPr>
          </a:p>
        </p:txBody>
      </p:sp>
      <p:sp>
        <p:nvSpPr>
          <p:cNvPr id="335" name="Google Shape;335;p43"/>
          <p:cNvSpPr txBox="1"/>
          <p:nvPr/>
        </p:nvSpPr>
        <p:spPr>
          <a:xfrm>
            <a:off x="315000" y="3768625"/>
            <a:ext cx="8514000" cy="62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400"/>
              <a:buFont typeface="Arial"/>
              <a:buNone/>
            </a:pPr>
            <a:r>
              <a:rPr b="1" i="0" lang="en-US" sz="2400" u="none" cap="none" strike="noStrike">
                <a:solidFill>
                  <a:schemeClr val="dk1"/>
                </a:solidFill>
                <a:latin typeface="Georgia"/>
                <a:ea typeface="Georgia"/>
                <a:cs typeface="Georgia"/>
                <a:sym typeface="Georgia"/>
              </a:rPr>
              <a:t>Often these appear in the same message</a:t>
            </a:r>
            <a:endParaRPr b="1" i="0" sz="2400" u="none" cap="none" strike="noStrike">
              <a:solidFill>
                <a:schemeClr val="dk1"/>
              </a:solidFill>
              <a:latin typeface="Georgia"/>
              <a:ea typeface="Georgia"/>
              <a:cs typeface="Georgia"/>
              <a:sym typeface="Georgia"/>
            </a:endParaRPr>
          </a:p>
        </p:txBody>
      </p:sp>
      <p:sp>
        <p:nvSpPr>
          <p:cNvPr id="336" name="Google Shape;336;p43"/>
          <p:cNvSpPr txBox="1"/>
          <p:nvPr/>
        </p:nvSpPr>
        <p:spPr>
          <a:xfrm>
            <a:off x="2869348" y="2913825"/>
            <a:ext cx="3405300" cy="3324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100000"/>
              </a:lnSpc>
              <a:spcBef>
                <a:spcPts val="0"/>
              </a:spcBef>
              <a:spcAft>
                <a:spcPts val="0"/>
              </a:spcAft>
              <a:buClr>
                <a:schemeClr val="accent1"/>
              </a:buClr>
              <a:buSzPts val="2400"/>
              <a:buFont typeface="Calibri"/>
              <a:buChar char="●"/>
            </a:pPr>
            <a:r>
              <a:rPr b="1" i="0" lang="en-US" sz="2400" u="none" cap="none" strike="noStrike">
                <a:solidFill>
                  <a:schemeClr val="accent1"/>
                </a:solidFill>
                <a:latin typeface="Calibri"/>
                <a:ea typeface="Calibri"/>
                <a:cs typeface="Calibri"/>
                <a:sym typeface="Calibri"/>
              </a:rPr>
              <a:t>Easy Answers</a:t>
            </a:r>
            <a:endParaRPr b="1" i="0" sz="2400" u="none" cap="none" strike="noStrike">
              <a:solidFill>
                <a:schemeClr val="accent1"/>
              </a:solidFill>
              <a:latin typeface="Calibri"/>
              <a:ea typeface="Calibri"/>
              <a:cs typeface="Calibri"/>
              <a:sym typeface="Calibri"/>
            </a:endParaRPr>
          </a:p>
        </p:txBody>
      </p:sp>
      <p:sp>
        <p:nvSpPr>
          <p:cNvPr id="337" name="Google Shape;337;p43"/>
          <p:cNvSpPr txBox="1"/>
          <p:nvPr/>
        </p:nvSpPr>
        <p:spPr>
          <a:xfrm>
            <a:off x="2869349" y="2239900"/>
            <a:ext cx="3405300" cy="3324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100000"/>
              </a:lnSpc>
              <a:spcBef>
                <a:spcPts val="0"/>
              </a:spcBef>
              <a:spcAft>
                <a:spcPts val="0"/>
              </a:spcAft>
              <a:buClr>
                <a:schemeClr val="accent1"/>
              </a:buClr>
              <a:buSzPts val="2400"/>
              <a:buFont typeface="Calibri"/>
              <a:buChar char="●"/>
            </a:pPr>
            <a:r>
              <a:rPr b="1" i="0" lang="en-US" sz="2400" u="none" cap="none" strike="noStrike">
                <a:solidFill>
                  <a:schemeClr val="accent1"/>
                </a:solidFill>
                <a:latin typeface="Calibri"/>
                <a:ea typeface="Calibri"/>
                <a:cs typeface="Calibri"/>
                <a:sym typeface="Calibri"/>
              </a:rPr>
              <a:t>Emotional Appeals</a:t>
            </a:r>
            <a:endParaRPr b="1" i="0" sz="2400" u="none" cap="none" strike="noStrike">
              <a:solidFill>
                <a:schemeClr val="accen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41" name="Shape 341"/>
        <p:cNvGrpSpPr/>
        <p:nvPr/>
      </p:nvGrpSpPr>
      <p:grpSpPr>
        <a:xfrm>
          <a:off x="0" y="0"/>
          <a:ext cx="0" cy="0"/>
          <a:chOff x="0" y="0"/>
          <a:chExt cx="0" cy="0"/>
        </a:xfrm>
      </p:grpSpPr>
      <p:sp>
        <p:nvSpPr>
          <p:cNvPr id="342" name="Google Shape;342;p44"/>
          <p:cNvSpPr txBox="1"/>
          <p:nvPr>
            <p:ph idx="4294967295" type="title"/>
          </p:nvPr>
        </p:nvSpPr>
        <p:spPr>
          <a:xfrm>
            <a:off x="962225" y="491875"/>
            <a:ext cx="7219500" cy="99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Font typeface="Calibri"/>
              <a:buNone/>
            </a:pPr>
            <a:r>
              <a:rPr b="1" lang="en-US" sz="2800">
                <a:solidFill>
                  <a:schemeClr val="accent4"/>
                </a:solidFill>
              </a:rPr>
              <a:t>UNDERSTANDING MOTIVATION:</a:t>
            </a:r>
            <a:br>
              <a:rPr b="1" lang="en-US" sz="2800">
                <a:solidFill>
                  <a:schemeClr val="accent4"/>
                </a:solidFill>
              </a:rPr>
            </a:br>
            <a:r>
              <a:rPr b="1" lang="en-US" sz="2800">
                <a:solidFill>
                  <a:schemeClr val="lt2"/>
                </a:solidFill>
              </a:rPr>
              <a:t>Why do people </a:t>
            </a:r>
            <a:r>
              <a:rPr b="1" lang="en-US" sz="2800">
                <a:solidFill>
                  <a:schemeClr val="dk2"/>
                </a:solidFill>
                <a:highlight>
                  <a:schemeClr val="lt1"/>
                </a:highlight>
              </a:rPr>
              <a:t>create</a:t>
            </a:r>
            <a:r>
              <a:rPr b="1" lang="en-US" sz="2800">
                <a:solidFill>
                  <a:schemeClr val="lt2"/>
                </a:solidFill>
              </a:rPr>
              <a:t> disinformation?</a:t>
            </a:r>
            <a:endParaRPr b="1">
              <a:solidFill>
                <a:schemeClr val="lt2"/>
              </a:solidFill>
            </a:endParaRPr>
          </a:p>
        </p:txBody>
      </p:sp>
      <p:sp>
        <p:nvSpPr>
          <p:cNvPr id="343" name="Google Shape;343;p44"/>
          <p:cNvSpPr/>
          <p:nvPr/>
        </p:nvSpPr>
        <p:spPr>
          <a:xfrm>
            <a:off x="533400" y="4662500"/>
            <a:ext cx="919200" cy="3762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4" name="Google Shape;344;p44"/>
          <p:cNvPicPr preferRelativeResize="0"/>
          <p:nvPr/>
        </p:nvPicPr>
        <p:blipFill rotWithShape="1">
          <a:blip r:embed="rId3">
            <a:alphaModFix/>
          </a:blip>
          <a:srcRect b="0" l="0" r="66060" t="0"/>
          <a:stretch/>
        </p:blipFill>
        <p:spPr>
          <a:xfrm>
            <a:off x="661525" y="4705550"/>
            <a:ext cx="662950" cy="333150"/>
          </a:xfrm>
          <a:prstGeom prst="rect">
            <a:avLst/>
          </a:prstGeom>
          <a:noFill/>
          <a:ln>
            <a:noFill/>
          </a:ln>
        </p:spPr>
      </p:pic>
      <p:sp>
        <p:nvSpPr>
          <p:cNvPr id="345" name="Google Shape;345;p44"/>
          <p:cNvSpPr txBox="1"/>
          <p:nvPr/>
        </p:nvSpPr>
        <p:spPr>
          <a:xfrm>
            <a:off x="302600" y="1562575"/>
            <a:ext cx="2757900" cy="8334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Black"/>
                <a:ea typeface="Arial Black"/>
                <a:cs typeface="Arial Black"/>
                <a:sym typeface="Arial Black"/>
              </a:rPr>
              <a:t>Political Agenda</a:t>
            </a:r>
            <a:endParaRPr b="1" i="0" sz="1400" u="none" cap="none" strike="noStrike">
              <a:solidFill>
                <a:schemeClr val="lt1"/>
              </a:solidFill>
              <a:latin typeface="Arial Black"/>
              <a:ea typeface="Arial Black"/>
              <a:cs typeface="Arial Black"/>
              <a:sym typeface="Arial Black"/>
            </a:endParaRPr>
          </a:p>
        </p:txBody>
      </p:sp>
      <p:sp>
        <p:nvSpPr>
          <p:cNvPr id="346" name="Google Shape;346;p44"/>
          <p:cNvSpPr txBox="1"/>
          <p:nvPr/>
        </p:nvSpPr>
        <p:spPr>
          <a:xfrm>
            <a:off x="302600" y="2396000"/>
            <a:ext cx="2757900" cy="15261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Georgia"/>
                <a:ea typeface="Georgia"/>
                <a:cs typeface="Georgia"/>
                <a:sym typeface="Georgia"/>
              </a:rPr>
              <a:t>Some bad actors produce and spread falsehoods and deploy misleading tactics to persuade people. </a:t>
            </a:r>
            <a:endParaRPr b="0" i="0" sz="1600" u="none" cap="none" strike="noStrike">
              <a:solidFill>
                <a:schemeClr val="lt1"/>
              </a:solidFill>
              <a:latin typeface="Georgia"/>
              <a:ea typeface="Georgia"/>
              <a:cs typeface="Georgia"/>
              <a:sym typeface="Georgia"/>
            </a:endParaRPr>
          </a:p>
        </p:txBody>
      </p:sp>
      <p:sp>
        <p:nvSpPr>
          <p:cNvPr id="347" name="Google Shape;347;p44"/>
          <p:cNvSpPr txBox="1"/>
          <p:nvPr/>
        </p:nvSpPr>
        <p:spPr>
          <a:xfrm>
            <a:off x="3192969" y="1562575"/>
            <a:ext cx="2757900" cy="8334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Black"/>
                <a:ea typeface="Arial Black"/>
                <a:cs typeface="Arial Black"/>
                <a:sym typeface="Arial Black"/>
              </a:rPr>
              <a:t>Profit</a:t>
            </a:r>
            <a:endParaRPr b="1" i="0" sz="1400" u="none" cap="none" strike="noStrike">
              <a:solidFill>
                <a:schemeClr val="lt1"/>
              </a:solidFill>
              <a:latin typeface="Arial Black"/>
              <a:ea typeface="Arial Black"/>
              <a:cs typeface="Arial Black"/>
              <a:sym typeface="Arial Black"/>
            </a:endParaRPr>
          </a:p>
        </p:txBody>
      </p:sp>
      <p:sp>
        <p:nvSpPr>
          <p:cNvPr id="348" name="Google Shape;348;p44"/>
          <p:cNvSpPr txBox="1"/>
          <p:nvPr/>
        </p:nvSpPr>
        <p:spPr>
          <a:xfrm>
            <a:off x="3200186" y="2396000"/>
            <a:ext cx="2757900" cy="22665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Georgia"/>
                <a:ea typeface="Georgia"/>
                <a:cs typeface="Georgia"/>
                <a:sym typeface="Georgia"/>
              </a:rPr>
              <a:t>Many disinformation creators exploit the virality of messages to generate revenue from ads and ecommerce.</a:t>
            </a:r>
            <a:endParaRPr b="0" i="0" sz="1600" u="none" cap="none" strike="noStrike">
              <a:solidFill>
                <a:schemeClr val="lt1"/>
              </a:solidFill>
              <a:latin typeface="Georgia"/>
              <a:ea typeface="Georgia"/>
              <a:cs typeface="Georgia"/>
              <a:sym typeface="Georgia"/>
            </a:endParaRPr>
          </a:p>
        </p:txBody>
      </p:sp>
      <p:sp>
        <p:nvSpPr>
          <p:cNvPr id="349" name="Google Shape;349;p44"/>
          <p:cNvSpPr txBox="1"/>
          <p:nvPr/>
        </p:nvSpPr>
        <p:spPr>
          <a:xfrm>
            <a:off x="6083339" y="1562575"/>
            <a:ext cx="2757900" cy="83340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Black"/>
                <a:ea typeface="Arial Black"/>
                <a:cs typeface="Arial Black"/>
                <a:sym typeface="Arial Black"/>
              </a:rPr>
              <a:t>Pride and Pranks</a:t>
            </a:r>
            <a:endParaRPr b="1" i="0" sz="1400" u="none" cap="none" strike="noStrike">
              <a:solidFill>
                <a:schemeClr val="lt1"/>
              </a:solidFill>
              <a:latin typeface="Arial Black"/>
              <a:ea typeface="Arial Black"/>
              <a:cs typeface="Arial Black"/>
              <a:sym typeface="Arial Black"/>
            </a:endParaRPr>
          </a:p>
        </p:txBody>
      </p:sp>
      <p:sp>
        <p:nvSpPr>
          <p:cNvPr id="350" name="Google Shape;350;p44"/>
          <p:cNvSpPr txBox="1"/>
          <p:nvPr/>
        </p:nvSpPr>
        <p:spPr>
          <a:xfrm>
            <a:off x="6083343" y="2396000"/>
            <a:ext cx="2757900" cy="22665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Georgia"/>
                <a:ea typeface="Georgia"/>
                <a:cs typeface="Georgia"/>
                <a:sym typeface="Georgia"/>
              </a:rPr>
              <a:t>Hate and conspiracies are often invented and promoted by trolls who seek attention and thrive on chaos but don't care about the substance of their lies.</a:t>
            </a:r>
            <a:endParaRPr b="0" i="0" sz="1600" u="none" cap="none" strike="noStrike">
              <a:solidFill>
                <a:schemeClr val="lt1"/>
              </a:solidFill>
              <a:latin typeface="Georgia"/>
              <a:ea typeface="Georgia"/>
              <a:cs typeface="Georgia"/>
              <a:sym typeface="Georgia"/>
            </a:endParaRPr>
          </a:p>
        </p:txBody>
      </p:sp>
      <p:cxnSp>
        <p:nvCxnSpPr>
          <p:cNvPr id="351" name="Google Shape;351;p44"/>
          <p:cNvCxnSpPr/>
          <p:nvPr/>
        </p:nvCxnSpPr>
        <p:spPr>
          <a:xfrm rot="10800000">
            <a:off x="3074925" y="2126750"/>
            <a:ext cx="0" cy="1736100"/>
          </a:xfrm>
          <a:prstGeom prst="straightConnector1">
            <a:avLst/>
          </a:prstGeom>
          <a:noFill/>
          <a:ln cap="flat" cmpd="sng" w="9525">
            <a:solidFill>
              <a:schemeClr val="accent1"/>
            </a:solidFill>
            <a:prstDash val="solid"/>
            <a:round/>
            <a:headEnd len="sm" w="sm" type="none"/>
            <a:tailEnd len="sm" w="sm" type="none"/>
          </a:ln>
        </p:spPr>
      </p:cxnSp>
      <p:cxnSp>
        <p:nvCxnSpPr>
          <p:cNvPr id="352" name="Google Shape;352;p44"/>
          <p:cNvCxnSpPr/>
          <p:nvPr/>
        </p:nvCxnSpPr>
        <p:spPr>
          <a:xfrm rot="10800000">
            <a:off x="5936925" y="2126750"/>
            <a:ext cx="0" cy="1736100"/>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5"/>
          <p:cNvSpPr txBox="1"/>
          <p:nvPr>
            <p:ph idx="1" type="body"/>
          </p:nvPr>
        </p:nvSpPr>
        <p:spPr>
          <a:xfrm>
            <a:off x="628650" y="1715275"/>
            <a:ext cx="8303400" cy="2917500"/>
          </a:xfrm>
          <a:prstGeom prst="rect">
            <a:avLst/>
          </a:prstGeom>
          <a:noFill/>
          <a:ln>
            <a:noFill/>
          </a:ln>
        </p:spPr>
        <p:txBody>
          <a:bodyPr anchorCtr="0" anchor="t" bIns="45700" lIns="91425" spcFirstLastPara="1" rIns="91425" wrap="square" tIns="45700">
            <a:noAutofit/>
          </a:bodyPr>
          <a:lstStyle/>
          <a:p>
            <a:pPr indent="-349250" lvl="0" marL="457200" rtl="0" algn="l">
              <a:lnSpc>
                <a:spcPct val="115000"/>
              </a:lnSpc>
              <a:spcBef>
                <a:spcPts val="0"/>
              </a:spcBef>
              <a:spcAft>
                <a:spcPts val="0"/>
              </a:spcAft>
              <a:buClr>
                <a:schemeClr val="dk2"/>
              </a:buClr>
              <a:buSzPts val="1900"/>
              <a:buChar char="⇨"/>
            </a:pPr>
            <a:r>
              <a:rPr b="1" lang="en-US" sz="1900">
                <a:solidFill>
                  <a:schemeClr val="dk2"/>
                </a:solidFill>
                <a:latin typeface="Arial"/>
                <a:ea typeface="Arial"/>
                <a:cs typeface="Arial"/>
                <a:sym typeface="Arial"/>
              </a:rPr>
              <a:t>It comes in many forms</a:t>
            </a:r>
            <a:endParaRPr b="1" sz="1900">
              <a:solidFill>
                <a:schemeClr val="dk2"/>
              </a:solidFill>
              <a:latin typeface="Arial"/>
              <a:ea typeface="Arial"/>
              <a:cs typeface="Arial"/>
              <a:sym typeface="Arial"/>
            </a:endParaRPr>
          </a:p>
          <a:p>
            <a:pPr indent="-349250" lvl="0" marL="457200" rtl="0" algn="l">
              <a:lnSpc>
                <a:spcPct val="115000"/>
              </a:lnSpc>
              <a:spcBef>
                <a:spcPts val="1800"/>
              </a:spcBef>
              <a:spcAft>
                <a:spcPts val="0"/>
              </a:spcAft>
              <a:buClr>
                <a:schemeClr val="dk2"/>
              </a:buClr>
              <a:buSzPts val="1900"/>
              <a:buChar char="⇨"/>
            </a:pPr>
            <a:r>
              <a:rPr b="1" lang="en-US" sz="1900">
                <a:solidFill>
                  <a:schemeClr val="dk2"/>
                </a:solidFill>
                <a:latin typeface="Arial"/>
                <a:ea typeface="Arial"/>
                <a:cs typeface="Arial"/>
                <a:sym typeface="Arial"/>
              </a:rPr>
              <a:t>It lives in the gray area between truth and lies</a:t>
            </a:r>
            <a:endParaRPr b="1" sz="1900">
              <a:solidFill>
                <a:schemeClr val="dk2"/>
              </a:solidFill>
              <a:latin typeface="Arial"/>
              <a:ea typeface="Arial"/>
              <a:cs typeface="Arial"/>
              <a:sym typeface="Arial"/>
            </a:endParaRPr>
          </a:p>
          <a:p>
            <a:pPr indent="-349250" lvl="0" marL="457200" rtl="0" algn="l">
              <a:lnSpc>
                <a:spcPct val="115000"/>
              </a:lnSpc>
              <a:spcBef>
                <a:spcPts val="1800"/>
              </a:spcBef>
              <a:spcAft>
                <a:spcPts val="0"/>
              </a:spcAft>
              <a:buClr>
                <a:schemeClr val="dk2"/>
              </a:buClr>
              <a:buSzPts val="1900"/>
              <a:buChar char="⇨"/>
            </a:pPr>
            <a:r>
              <a:rPr b="1" lang="en-US" sz="1900">
                <a:solidFill>
                  <a:schemeClr val="dk2"/>
                </a:solidFill>
                <a:latin typeface="Arial"/>
                <a:ea typeface="Arial"/>
                <a:cs typeface="Arial"/>
                <a:sym typeface="Arial"/>
              </a:rPr>
              <a:t>It appeals to our biases, emotions, and desire for easy answers</a:t>
            </a:r>
            <a:endParaRPr b="1" sz="1900">
              <a:solidFill>
                <a:schemeClr val="dk2"/>
              </a:solidFill>
              <a:latin typeface="Arial"/>
              <a:ea typeface="Arial"/>
              <a:cs typeface="Arial"/>
              <a:sym typeface="Arial"/>
            </a:endParaRPr>
          </a:p>
          <a:p>
            <a:pPr indent="-349250" lvl="0" marL="457200" rtl="0" algn="l">
              <a:lnSpc>
                <a:spcPct val="115000"/>
              </a:lnSpc>
              <a:spcBef>
                <a:spcPts val="1800"/>
              </a:spcBef>
              <a:spcAft>
                <a:spcPts val="0"/>
              </a:spcAft>
              <a:buClr>
                <a:schemeClr val="dk2"/>
              </a:buClr>
              <a:buSzPts val="1900"/>
              <a:buChar char="⇨"/>
            </a:pPr>
            <a:r>
              <a:rPr b="1" lang="en-US" sz="1900">
                <a:solidFill>
                  <a:schemeClr val="dk2"/>
                </a:solidFill>
                <a:latin typeface="Arial"/>
                <a:ea typeface="Arial"/>
                <a:cs typeface="Arial"/>
                <a:sym typeface="Arial"/>
              </a:rPr>
              <a:t>Politics, profit, and pranks motivate its creation</a:t>
            </a:r>
            <a:endParaRPr b="1" sz="1900">
              <a:solidFill>
                <a:schemeClr val="dk2"/>
              </a:solidFill>
              <a:latin typeface="Arial"/>
              <a:ea typeface="Arial"/>
              <a:cs typeface="Arial"/>
              <a:sym typeface="Arial"/>
            </a:endParaRPr>
          </a:p>
          <a:p>
            <a:pPr indent="-349250" lvl="0" marL="457200" rtl="0" algn="l">
              <a:lnSpc>
                <a:spcPct val="115000"/>
              </a:lnSpc>
              <a:spcBef>
                <a:spcPts val="1800"/>
              </a:spcBef>
              <a:spcAft>
                <a:spcPts val="1800"/>
              </a:spcAft>
              <a:buClr>
                <a:schemeClr val="dk2"/>
              </a:buClr>
              <a:buSzPts val="1900"/>
              <a:buFont typeface="Arial"/>
              <a:buChar char="⇨"/>
            </a:pPr>
            <a:r>
              <a:rPr b="1" lang="en-US" sz="1900">
                <a:solidFill>
                  <a:schemeClr val="dk2"/>
                </a:solidFill>
                <a:latin typeface="Arial"/>
                <a:ea typeface="Arial"/>
                <a:cs typeface="Arial"/>
                <a:sym typeface="Arial"/>
              </a:rPr>
              <a:t>If we are not careful we can accidentally contribute to the spread</a:t>
            </a:r>
            <a:endParaRPr b="1" sz="1900">
              <a:solidFill>
                <a:schemeClr val="dk2"/>
              </a:solidFill>
              <a:latin typeface="Arial"/>
              <a:ea typeface="Arial"/>
              <a:cs typeface="Arial"/>
              <a:sym typeface="Arial"/>
            </a:endParaRPr>
          </a:p>
        </p:txBody>
      </p:sp>
      <p:sp>
        <p:nvSpPr>
          <p:cNvPr id="359" name="Google Shape;359;p45"/>
          <p:cNvSpPr txBox="1"/>
          <p:nvPr>
            <p:ph type="title"/>
          </p:nvPr>
        </p:nvSpPr>
        <p:spPr>
          <a:xfrm>
            <a:off x="628650" y="531107"/>
            <a:ext cx="7886700" cy="838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Font typeface="Calibri"/>
              <a:buNone/>
            </a:pPr>
            <a:r>
              <a:rPr lang="en-US">
                <a:solidFill>
                  <a:schemeClr val="dk1"/>
                </a:solidFill>
              </a:rPr>
              <a:t>Recapping the Problem</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63" name="Shape 363"/>
        <p:cNvGrpSpPr/>
        <p:nvPr/>
      </p:nvGrpSpPr>
      <p:grpSpPr>
        <a:xfrm>
          <a:off x="0" y="0"/>
          <a:ext cx="0" cy="0"/>
          <a:chOff x="0" y="0"/>
          <a:chExt cx="0" cy="0"/>
        </a:xfrm>
      </p:grpSpPr>
      <p:sp>
        <p:nvSpPr>
          <p:cNvPr id="364" name="Google Shape;364;p46"/>
          <p:cNvSpPr txBox="1"/>
          <p:nvPr>
            <p:ph idx="1" type="body"/>
          </p:nvPr>
        </p:nvSpPr>
        <p:spPr>
          <a:xfrm>
            <a:off x="2176950" y="2226050"/>
            <a:ext cx="4790100" cy="1827000"/>
          </a:xfrm>
          <a:prstGeom prst="rect">
            <a:avLst/>
          </a:prstGeom>
          <a:noFill/>
          <a:ln>
            <a:noFill/>
          </a:ln>
        </p:spPr>
        <p:txBody>
          <a:bodyPr anchorCtr="0" anchor="t" bIns="45700" lIns="91425" spcFirstLastPara="1" rIns="91425" wrap="square" tIns="45700">
            <a:noAutofit/>
          </a:bodyPr>
          <a:lstStyle/>
          <a:p>
            <a:pPr indent="-285750" lvl="0" marL="285750" rtl="0" algn="l">
              <a:lnSpc>
                <a:spcPct val="90000"/>
              </a:lnSpc>
              <a:spcBef>
                <a:spcPts val="0"/>
              </a:spcBef>
              <a:spcAft>
                <a:spcPts val="0"/>
              </a:spcAft>
              <a:buSzPts val="2200"/>
              <a:buChar char="•"/>
            </a:pPr>
            <a:r>
              <a:rPr b="1" lang="en-US" sz="2200">
                <a:latin typeface="Arial"/>
                <a:ea typeface="Arial"/>
                <a:cs typeface="Arial"/>
                <a:sym typeface="Arial"/>
              </a:rPr>
              <a:t>First rule: DO NOT ENGAGE</a:t>
            </a:r>
            <a:endParaRPr b="1" sz="2200">
              <a:latin typeface="Arial"/>
              <a:ea typeface="Arial"/>
              <a:cs typeface="Arial"/>
              <a:sym typeface="Arial"/>
            </a:endParaRPr>
          </a:p>
          <a:p>
            <a:pPr indent="-285750" lvl="0" marL="285750" rtl="0" algn="l">
              <a:lnSpc>
                <a:spcPct val="90000"/>
              </a:lnSpc>
              <a:spcBef>
                <a:spcPts val="1800"/>
              </a:spcBef>
              <a:spcAft>
                <a:spcPts val="0"/>
              </a:spcAft>
              <a:buSzPts val="2200"/>
              <a:buChar char="•"/>
            </a:pPr>
            <a:r>
              <a:rPr b="1" lang="en-US" sz="2200">
                <a:latin typeface="Arial"/>
                <a:ea typeface="Arial"/>
                <a:cs typeface="Arial"/>
                <a:sym typeface="Arial"/>
              </a:rPr>
              <a:t>When to consider engaging</a:t>
            </a:r>
            <a:endParaRPr b="1" sz="2200">
              <a:latin typeface="Arial"/>
              <a:ea typeface="Arial"/>
              <a:cs typeface="Arial"/>
              <a:sym typeface="Arial"/>
            </a:endParaRPr>
          </a:p>
          <a:p>
            <a:pPr indent="-285750" lvl="0" marL="285750" rtl="0" algn="l">
              <a:lnSpc>
                <a:spcPct val="90000"/>
              </a:lnSpc>
              <a:spcBef>
                <a:spcPts val="1800"/>
              </a:spcBef>
              <a:spcAft>
                <a:spcPts val="0"/>
              </a:spcAft>
              <a:buSzPts val="2200"/>
              <a:buChar char="•"/>
            </a:pPr>
            <a:r>
              <a:rPr b="1" lang="en-US" sz="2200">
                <a:latin typeface="Arial"/>
                <a:ea typeface="Arial"/>
                <a:cs typeface="Arial"/>
                <a:sym typeface="Arial"/>
              </a:rPr>
              <a:t>Counter messaging strategies</a:t>
            </a:r>
            <a:endParaRPr b="1" sz="2200">
              <a:latin typeface="Arial"/>
              <a:ea typeface="Arial"/>
              <a:cs typeface="Arial"/>
              <a:sym typeface="Arial"/>
            </a:endParaRPr>
          </a:p>
          <a:p>
            <a:pPr indent="-285750" lvl="0" marL="285750" rtl="0" algn="l">
              <a:lnSpc>
                <a:spcPct val="90000"/>
              </a:lnSpc>
              <a:spcBef>
                <a:spcPts val="1800"/>
              </a:spcBef>
              <a:spcAft>
                <a:spcPts val="1800"/>
              </a:spcAft>
              <a:buSzPts val="2200"/>
              <a:buChar char="•"/>
            </a:pPr>
            <a:r>
              <a:rPr b="1" lang="en-US" sz="2200">
                <a:latin typeface="Arial"/>
                <a:ea typeface="Arial"/>
                <a:cs typeface="Arial"/>
                <a:sym typeface="Arial"/>
              </a:rPr>
              <a:t>Structured conversations</a:t>
            </a:r>
            <a:endParaRPr b="1" sz="2200">
              <a:latin typeface="Arial"/>
              <a:ea typeface="Arial"/>
              <a:cs typeface="Arial"/>
              <a:sym typeface="Arial"/>
            </a:endParaRPr>
          </a:p>
        </p:txBody>
      </p:sp>
      <p:sp>
        <p:nvSpPr>
          <p:cNvPr id="365" name="Google Shape;365;p46"/>
          <p:cNvSpPr txBox="1"/>
          <p:nvPr>
            <p:ph type="title"/>
          </p:nvPr>
        </p:nvSpPr>
        <p:spPr>
          <a:xfrm>
            <a:off x="1355709" y="579168"/>
            <a:ext cx="6432600" cy="1248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EDB345"/>
              </a:buClr>
              <a:buSzPts val="4000"/>
              <a:buFont typeface="Calibri"/>
              <a:buNone/>
            </a:pPr>
            <a:r>
              <a:rPr lang="en-US">
                <a:solidFill>
                  <a:schemeClr val="lt1"/>
                </a:solidFill>
                <a:latin typeface="Georgia"/>
                <a:ea typeface="Georgia"/>
                <a:cs typeface="Georgia"/>
                <a:sym typeface="Georgia"/>
              </a:rPr>
              <a:t>Strategies for Action</a:t>
            </a:r>
            <a:endParaRPr>
              <a:solidFill>
                <a:schemeClr val="lt1"/>
              </a:solidFill>
              <a:latin typeface="Georgia"/>
              <a:ea typeface="Georgia"/>
              <a:cs typeface="Georgia"/>
              <a:sym typeface="Georgia"/>
            </a:endParaRPr>
          </a:p>
        </p:txBody>
      </p:sp>
      <p:pic>
        <p:nvPicPr>
          <p:cNvPr id="366" name="Google Shape;366;p46"/>
          <p:cNvPicPr preferRelativeResize="0"/>
          <p:nvPr/>
        </p:nvPicPr>
        <p:blipFill rotWithShape="1">
          <a:blip r:embed="rId3">
            <a:alphaModFix/>
          </a:blip>
          <a:srcRect b="0" l="0" r="66060" t="0"/>
          <a:stretch/>
        </p:blipFill>
        <p:spPr>
          <a:xfrm>
            <a:off x="661525" y="4705550"/>
            <a:ext cx="662950" cy="333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7"/>
          <p:cNvSpPr txBox="1"/>
          <p:nvPr>
            <p:ph idx="1" type="body"/>
          </p:nvPr>
        </p:nvSpPr>
        <p:spPr>
          <a:xfrm>
            <a:off x="1198500" y="2074952"/>
            <a:ext cx="5596200" cy="993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200"/>
              <a:buNone/>
            </a:pPr>
            <a:r>
              <a:rPr b="1" lang="en-US" sz="3200">
                <a:solidFill>
                  <a:schemeClr val="dk2"/>
                </a:solidFill>
              </a:rPr>
              <a:t>When in doubt: </a:t>
            </a:r>
            <a:endParaRPr b="1" sz="3200">
              <a:solidFill>
                <a:schemeClr val="dk2"/>
              </a:solidFill>
            </a:endParaRPr>
          </a:p>
          <a:p>
            <a:pPr indent="0" lvl="0" marL="0" rtl="0" algn="l">
              <a:lnSpc>
                <a:spcPct val="90000"/>
              </a:lnSpc>
              <a:spcBef>
                <a:spcPts val="0"/>
              </a:spcBef>
              <a:spcAft>
                <a:spcPts val="0"/>
              </a:spcAft>
              <a:buSzPts val="3200"/>
              <a:buNone/>
            </a:pPr>
            <a:r>
              <a:rPr b="1" lang="en-US" sz="3200">
                <a:latin typeface="Arial Black"/>
                <a:ea typeface="Arial Black"/>
                <a:cs typeface="Arial Black"/>
                <a:sym typeface="Arial Black"/>
              </a:rPr>
              <a:t>DO NOT ENGAGE</a:t>
            </a:r>
            <a:endParaRPr sz="3200">
              <a:latin typeface="Arial Black"/>
              <a:ea typeface="Arial Black"/>
              <a:cs typeface="Arial Black"/>
              <a:sym typeface="Arial Black"/>
            </a:endParaRPr>
          </a:p>
        </p:txBody>
      </p:sp>
      <p:pic>
        <p:nvPicPr>
          <p:cNvPr descr="Prohibited Don'T Do Not · Free vector graphic on Pixabay" id="372" name="Google Shape;372;p47"/>
          <p:cNvPicPr preferRelativeResize="0"/>
          <p:nvPr/>
        </p:nvPicPr>
        <p:blipFill rotWithShape="1">
          <a:blip r:embed="rId3">
            <a:alphaModFix/>
          </a:blip>
          <a:srcRect b="0" l="0" r="0" t="0"/>
          <a:stretch/>
        </p:blipFill>
        <p:spPr>
          <a:xfrm>
            <a:off x="5667611" y="1614615"/>
            <a:ext cx="1914267" cy="191426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48"/>
          <p:cNvPicPr preferRelativeResize="0"/>
          <p:nvPr/>
        </p:nvPicPr>
        <p:blipFill rotWithShape="1">
          <a:blip r:embed="rId3">
            <a:alphaModFix/>
          </a:blip>
          <a:srcRect b="12049" l="0" r="0" t="0"/>
          <a:stretch/>
        </p:blipFill>
        <p:spPr>
          <a:xfrm flipH="1">
            <a:off x="4113725" y="381000"/>
            <a:ext cx="5030275" cy="4424200"/>
          </a:xfrm>
          <a:prstGeom prst="rect">
            <a:avLst/>
          </a:prstGeom>
          <a:noFill/>
          <a:ln>
            <a:noFill/>
          </a:ln>
        </p:spPr>
      </p:pic>
      <p:sp>
        <p:nvSpPr>
          <p:cNvPr id="378" name="Google Shape;378;p48"/>
          <p:cNvSpPr txBox="1"/>
          <p:nvPr>
            <p:ph idx="1" type="body"/>
          </p:nvPr>
        </p:nvSpPr>
        <p:spPr>
          <a:xfrm>
            <a:off x="350577" y="1605275"/>
            <a:ext cx="2968500" cy="563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200"/>
              <a:buNone/>
            </a:pPr>
            <a:r>
              <a:rPr b="1" lang="en-US" sz="3200">
                <a:solidFill>
                  <a:schemeClr val="dk2"/>
                </a:solidFill>
              </a:rPr>
              <a:t>Don't argue</a:t>
            </a:r>
            <a:endParaRPr b="1">
              <a:solidFill>
                <a:schemeClr val="dk2"/>
              </a:solidFill>
            </a:endParaRPr>
          </a:p>
          <a:p>
            <a:pPr indent="0" lvl="0" marL="171450" rtl="0" algn="l">
              <a:lnSpc>
                <a:spcPct val="90000"/>
              </a:lnSpc>
              <a:spcBef>
                <a:spcPts val="750"/>
              </a:spcBef>
              <a:spcAft>
                <a:spcPts val="0"/>
              </a:spcAft>
              <a:buClr>
                <a:srgbClr val="7C2061"/>
              </a:buClr>
              <a:buSzPts val="3200"/>
              <a:buNone/>
            </a:pPr>
            <a:r>
              <a:t/>
            </a:r>
            <a:endParaRPr b="1" sz="3200">
              <a:solidFill>
                <a:schemeClr val="dk2"/>
              </a:solidFill>
            </a:endParaRPr>
          </a:p>
        </p:txBody>
      </p:sp>
      <p:pic>
        <p:nvPicPr>
          <p:cNvPr descr="Prohibited Don'T Do Not · Free vector graphic on Pixabay" id="379" name="Google Shape;379;p48"/>
          <p:cNvPicPr preferRelativeResize="0"/>
          <p:nvPr/>
        </p:nvPicPr>
        <p:blipFill rotWithShape="1">
          <a:blip r:embed="rId4">
            <a:alphaModFix/>
          </a:blip>
          <a:srcRect b="0" l="0" r="0" t="0"/>
          <a:stretch/>
        </p:blipFill>
        <p:spPr>
          <a:xfrm>
            <a:off x="4113725" y="177436"/>
            <a:ext cx="4824101" cy="4831328"/>
          </a:xfrm>
          <a:prstGeom prst="rect">
            <a:avLst/>
          </a:prstGeom>
          <a:noFill/>
          <a:ln>
            <a:noFill/>
          </a:ln>
        </p:spPr>
      </p:pic>
      <p:sp>
        <p:nvSpPr>
          <p:cNvPr id="380" name="Google Shape;380;p48"/>
          <p:cNvSpPr txBox="1"/>
          <p:nvPr/>
        </p:nvSpPr>
        <p:spPr>
          <a:xfrm>
            <a:off x="351543" y="2553869"/>
            <a:ext cx="2919372" cy="124690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C2061"/>
              </a:buClr>
              <a:buSzPts val="1800"/>
              <a:buFont typeface="Arial"/>
              <a:buNone/>
            </a:pPr>
            <a:r>
              <a:rPr b="0" i="0" lang="en-US" sz="1800" u="none" cap="none" strike="noStrike">
                <a:solidFill>
                  <a:schemeClr val="dk1"/>
                </a:solidFill>
                <a:latin typeface="Arial"/>
                <a:ea typeface="Arial"/>
                <a:cs typeface="Arial"/>
                <a:sym typeface="Arial"/>
              </a:rPr>
              <a:t>Creating a defensive posture pushes someone deeper into their corner and makes it harder to communicate</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49"/>
          <p:cNvPicPr preferRelativeResize="0"/>
          <p:nvPr/>
        </p:nvPicPr>
        <p:blipFill rotWithShape="1">
          <a:blip r:embed="rId3">
            <a:alphaModFix/>
          </a:blip>
          <a:srcRect b="0" l="0" r="0" t="0"/>
          <a:stretch/>
        </p:blipFill>
        <p:spPr>
          <a:xfrm flipH="1" rot="-681243">
            <a:off x="-975859" y="-271482"/>
            <a:ext cx="5174391" cy="4629765"/>
          </a:xfrm>
          <a:prstGeom prst="rect">
            <a:avLst/>
          </a:prstGeom>
          <a:noFill/>
          <a:ln>
            <a:noFill/>
          </a:ln>
        </p:spPr>
      </p:pic>
      <p:sp>
        <p:nvSpPr>
          <p:cNvPr id="386" name="Google Shape;386;p49"/>
          <p:cNvSpPr txBox="1"/>
          <p:nvPr>
            <p:ph idx="1" type="body"/>
          </p:nvPr>
        </p:nvSpPr>
        <p:spPr>
          <a:xfrm>
            <a:off x="5187526" y="1324925"/>
            <a:ext cx="3416700" cy="563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200"/>
              <a:buNone/>
            </a:pPr>
            <a:r>
              <a:rPr b="1" lang="en-US" sz="3200">
                <a:solidFill>
                  <a:schemeClr val="dk2"/>
                </a:solidFill>
              </a:rPr>
              <a:t>Don't amplify</a:t>
            </a:r>
            <a:endParaRPr b="1">
              <a:solidFill>
                <a:schemeClr val="dk2"/>
              </a:solidFill>
            </a:endParaRPr>
          </a:p>
          <a:p>
            <a:pPr indent="0" lvl="0" marL="171450" rtl="0" algn="l">
              <a:lnSpc>
                <a:spcPct val="90000"/>
              </a:lnSpc>
              <a:spcBef>
                <a:spcPts val="750"/>
              </a:spcBef>
              <a:spcAft>
                <a:spcPts val="0"/>
              </a:spcAft>
              <a:buClr>
                <a:srgbClr val="7C2061"/>
              </a:buClr>
              <a:buSzPts val="3200"/>
              <a:buNone/>
            </a:pPr>
            <a:r>
              <a:t/>
            </a:r>
            <a:endParaRPr b="1" sz="3200">
              <a:solidFill>
                <a:schemeClr val="dk2"/>
              </a:solidFill>
            </a:endParaRPr>
          </a:p>
        </p:txBody>
      </p:sp>
      <p:pic>
        <p:nvPicPr>
          <p:cNvPr descr="Prohibited Don'T Do Not · Free vector graphic on Pixabay" id="387" name="Google Shape;387;p49"/>
          <p:cNvPicPr preferRelativeResize="0"/>
          <p:nvPr/>
        </p:nvPicPr>
        <p:blipFill rotWithShape="1">
          <a:blip r:embed="rId4">
            <a:alphaModFix/>
          </a:blip>
          <a:srcRect b="0" l="0" r="0" t="0"/>
          <a:stretch/>
        </p:blipFill>
        <p:spPr>
          <a:xfrm>
            <a:off x="456700" y="456300"/>
            <a:ext cx="4278925" cy="4286226"/>
          </a:xfrm>
          <a:prstGeom prst="rect">
            <a:avLst/>
          </a:prstGeom>
          <a:noFill/>
          <a:ln>
            <a:noFill/>
          </a:ln>
        </p:spPr>
      </p:pic>
      <p:sp>
        <p:nvSpPr>
          <p:cNvPr id="388" name="Google Shape;388;p49"/>
          <p:cNvSpPr txBox="1"/>
          <p:nvPr/>
        </p:nvSpPr>
        <p:spPr>
          <a:xfrm>
            <a:off x="5170142" y="2416741"/>
            <a:ext cx="3637500" cy="1198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C2061"/>
              </a:buClr>
              <a:buSzPts val="1800"/>
              <a:buFont typeface="Arial"/>
              <a:buNone/>
            </a:pPr>
            <a:r>
              <a:rPr b="0" i="0" lang="en-US" sz="1800" u="none" cap="none" strike="noStrike">
                <a:solidFill>
                  <a:schemeClr val="dk1"/>
                </a:solidFill>
                <a:latin typeface="Arial"/>
                <a:ea typeface="Arial"/>
                <a:cs typeface="Arial"/>
                <a:sym typeface="Arial"/>
              </a:rPr>
              <a:t>Commenting, sharing, or hitting dislike online only serves to further promote the misleading content.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50"/>
          <p:cNvPicPr preferRelativeResize="0"/>
          <p:nvPr/>
        </p:nvPicPr>
        <p:blipFill rotWithShape="1">
          <a:blip r:embed="rId3">
            <a:alphaModFix/>
          </a:blip>
          <a:srcRect b="0" l="7473" r="23455" t="0"/>
          <a:stretch/>
        </p:blipFill>
        <p:spPr>
          <a:xfrm>
            <a:off x="4113725" y="728725"/>
            <a:ext cx="5029199" cy="4420775"/>
          </a:xfrm>
          <a:prstGeom prst="rect">
            <a:avLst/>
          </a:prstGeom>
          <a:noFill/>
          <a:ln>
            <a:noFill/>
          </a:ln>
        </p:spPr>
      </p:pic>
      <p:sp>
        <p:nvSpPr>
          <p:cNvPr id="394" name="Google Shape;394;p50"/>
          <p:cNvSpPr txBox="1"/>
          <p:nvPr>
            <p:ph idx="1" type="body"/>
          </p:nvPr>
        </p:nvSpPr>
        <p:spPr>
          <a:xfrm>
            <a:off x="512525" y="1064925"/>
            <a:ext cx="3601200" cy="1485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200"/>
              <a:buNone/>
            </a:pPr>
            <a:r>
              <a:rPr b="1" lang="en-US" sz="3200">
                <a:solidFill>
                  <a:schemeClr val="dk2"/>
                </a:solidFill>
              </a:rPr>
              <a:t>Don't repeat the language of the falsehood</a:t>
            </a:r>
            <a:endParaRPr b="1">
              <a:solidFill>
                <a:schemeClr val="dk2"/>
              </a:solidFill>
            </a:endParaRPr>
          </a:p>
        </p:txBody>
      </p:sp>
      <p:sp>
        <p:nvSpPr>
          <p:cNvPr id="395" name="Google Shape;395;p50"/>
          <p:cNvSpPr txBox="1"/>
          <p:nvPr/>
        </p:nvSpPr>
        <p:spPr>
          <a:xfrm>
            <a:off x="541486" y="2624477"/>
            <a:ext cx="3280800" cy="1256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C2061"/>
              </a:buClr>
              <a:buSzPts val="1800"/>
              <a:buFont typeface="Arial"/>
              <a:buNone/>
            </a:pPr>
            <a:r>
              <a:rPr b="0" i="0" lang="en-US" sz="1800" u="none" cap="none" strike="noStrike">
                <a:solidFill>
                  <a:schemeClr val="dk1"/>
                </a:solidFill>
                <a:latin typeface="Arial"/>
                <a:ea typeface="Arial"/>
                <a:cs typeface="Arial"/>
                <a:sym typeface="Arial"/>
              </a:rPr>
              <a:t>Language has power, and we shouldn't cede that power by using the terminology created by disinformers.</a:t>
            </a:r>
            <a:endParaRPr b="0" i="0" sz="2100" u="none" cap="none" strike="noStrike">
              <a:solidFill>
                <a:schemeClr val="dk1"/>
              </a:solidFill>
              <a:latin typeface="Arial"/>
              <a:ea typeface="Arial"/>
              <a:cs typeface="Arial"/>
              <a:sym typeface="Arial"/>
            </a:endParaRPr>
          </a:p>
        </p:txBody>
      </p:sp>
      <p:sp>
        <p:nvSpPr>
          <p:cNvPr id="396" name="Google Shape;396;p50"/>
          <p:cNvSpPr/>
          <p:nvPr/>
        </p:nvSpPr>
        <p:spPr>
          <a:xfrm>
            <a:off x="3723900" y="3812450"/>
            <a:ext cx="913800" cy="1056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50"/>
          <p:cNvSpPr/>
          <p:nvPr/>
        </p:nvSpPr>
        <p:spPr>
          <a:xfrm rot="-5400000">
            <a:off x="3822425" y="101650"/>
            <a:ext cx="5028900" cy="5029200"/>
          </a:xfrm>
          <a:prstGeom prst="blockArc">
            <a:avLst>
              <a:gd fmla="val 12001091" name="adj1"/>
              <a:gd fmla="val 20381320" name="adj2"/>
              <a:gd fmla="val 7169" name="adj3"/>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50"/>
          <p:cNvSpPr/>
          <p:nvPr/>
        </p:nvSpPr>
        <p:spPr>
          <a:xfrm>
            <a:off x="3754025" y="4474975"/>
            <a:ext cx="1515900" cy="706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ohibited Don'T Do Not · Free vector graphic on Pixabay" id="399" name="Google Shape;399;p50"/>
          <p:cNvPicPr preferRelativeResize="0"/>
          <p:nvPr/>
        </p:nvPicPr>
        <p:blipFill rotWithShape="1">
          <a:blip r:embed="rId4">
            <a:alphaModFix/>
          </a:blip>
          <a:srcRect b="0" l="0" r="0" t="0"/>
          <a:stretch/>
        </p:blipFill>
        <p:spPr>
          <a:xfrm>
            <a:off x="4113725" y="184725"/>
            <a:ext cx="4926325" cy="4926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51"/>
          <p:cNvPicPr preferRelativeResize="0"/>
          <p:nvPr/>
        </p:nvPicPr>
        <p:blipFill rotWithShape="1">
          <a:blip r:embed="rId3">
            <a:alphaModFix/>
          </a:blip>
          <a:srcRect b="0" l="0" r="0" t="0"/>
          <a:stretch/>
        </p:blipFill>
        <p:spPr>
          <a:xfrm>
            <a:off x="0" y="349300"/>
            <a:ext cx="5143501" cy="5143501"/>
          </a:xfrm>
          <a:prstGeom prst="rect">
            <a:avLst/>
          </a:prstGeom>
          <a:noFill/>
          <a:ln>
            <a:noFill/>
          </a:ln>
        </p:spPr>
      </p:pic>
      <p:sp>
        <p:nvSpPr>
          <p:cNvPr id="405" name="Google Shape;405;p51"/>
          <p:cNvSpPr txBox="1"/>
          <p:nvPr>
            <p:ph idx="1" type="body"/>
          </p:nvPr>
        </p:nvSpPr>
        <p:spPr>
          <a:xfrm>
            <a:off x="4725450" y="1453273"/>
            <a:ext cx="4247100" cy="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200"/>
              <a:buNone/>
            </a:pPr>
            <a:r>
              <a:rPr b="1" lang="en-US" sz="3200">
                <a:solidFill>
                  <a:schemeClr val="dk2"/>
                </a:solidFill>
              </a:rPr>
              <a:t>Don't embarrass</a:t>
            </a:r>
            <a:endParaRPr b="1">
              <a:solidFill>
                <a:schemeClr val="dk2"/>
              </a:solidFill>
            </a:endParaRPr>
          </a:p>
        </p:txBody>
      </p:sp>
      <p:pic>
        <p:nvPicPr>
          <p:cNvPr descr="Prohibited Don'T Do Not · Free vector graphic on Pixabay" id="406" name="Google Shape;406;p51"/>
          <p:cNvPicPr preferRelativeResize="0"/>
          <p:nvPr/>
        </p:nvPicPr>
        <p:blipFill rotWithShape="1">
          <a:blip r:embed="rId4">
            <a:alphaModFix/>
          </a:blip>
          <a:srcRect b="0" l="0" r="0" t="0"/>
          <a:stretch/>
        </p:blipFill>
        <p:spPr>
          <a:xfrm>
            <a:off x="116375" y="179550"/>
            <a:ext cx="4391774" cy="4391774"/>
          </a:xfrm>
          <a:prstGeom prst="rect">
            <a:avLst/>
          </a:prstGeom>
          <a:noFill/>
          <a:ln>
            <a:noFill/>
          </a:ln>
        </p:spPr>
      </p:pic>
      <p:sp>
        <p:nvSpPr>
          <p:cNvPr id="407" name="Google Shape;407;p51"/>
          <p:cNvSpPr txBox="1"/>
          <p:nvPr/>
        </p:nvSpPr>
        <p:spPr>
          <a:xfrm>
            <a:off x="4773613" y="2457046"/>
            <a:ext cx="3280800" cy="1256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C2061"/>
              </a:buClr>
              <a:buSzPts val="1800"/>
              <a:buFont typeface="Arial"/>
              <a:buNone/>
            </a:pPr>
            <a:r>
              <a:rPr b="0" i="0" lang="en-US" sz="1800" u="none" cap="none" strike="noStrike">
                <a:solidFill>
                  <a:schemeClr val="dk1"/>
                </a:solidFill>
                <a:latin typeface="Arial"/>
                <a:ea typeface="Arial"/>
                <a:cs typeface="Arial"/>
                <a:sym typeface="Arial"/>
              </a:rPr>
              <a:t>Ridiculing someone, especially with derogatory language won't result in a positive or receptive response.</a:t>
            </a:r>
            <a:endParaRPr b="0" i="0" sz="210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52"/>
          <p:cNvPicPr preferRelativeResize="0"/>
          <p:nvPr/>
        </p:nvPicPr>
        <p:blipFill rotWithShape="1">
          <a:blip r:embed="rId3">
            <a:alphaModFix/>
          </a:blip>
          <a:srcRect b="0" l="0" r="0" t="0"/>
          <a:stretch/>
        </p:blipFill>
        <p:spPr>
          <a:xfrm>
            <a:off x="4838699" y="-934575"/>
            <a:ext cx="4305300" cy="6078075"/>
          </a:xfrm>
          <a:prstGeom prst="rect">
            <a:avLst/>
          </a:prstGeom>
          <a:noFill/>
          <a:ln>
            <a:noFill/>
          </a:ln>
        </p:spPr>
      </p:pic>
      <p:sp>
        <p:nvSpPr>
          <p:cNvPr id="413" name="Google Shape;413;p52"/>
          <p:cNvSpPr txBox="1"/>
          <p:nvPr>
            <p:ph idx="1" type="body"/>
          </p:nvPr>
        </p:nvSpPr>
        <p:spPr>
          <a:xfrm>
            <a:off x="100131" y="1004073"/>
            <a:ext cx="3794113" cy="148981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200"/>
              <a:buNone/>
            </a:pPr>
            <a:r>
              <a:rPr lang="en-US" sz="3200">
                <a:solidFill>
                  <a:schemeClr val="dk2"/>
                </a:solidFill>
              </a:rPr>
              <a:t>Don't contradict with </a:t>
            </a:r>
            <a:r>
              <a:rPr b="1" lang="en-US" sz="3200">
                <a:solidFill>
                  <a:schemeClr val="dk2"/>
                </a:solidFill>
              </a:rPr>
              <a:t>ONLY</a:t>
            </a:r>
            <a:r>
              <a:rPr lang="en-US" sz="3200">
                <a:solidFill>
                  <a:schemeClr val="dk2"/>
                </a:solidFill>
              </a:rPr>
              <a:t> a fact-check</a:t>
            </a:r>
            <a:endParaRPr>
              <a:solidFill>
                <a:schemeClr val="dk2"/>
              </a:solidFill>
            </a:endParaRPr>
          </a:p>
          <a:p>
            <a:pPr indent="0" lvl="0" marL="0" rtl="0" algn="l">
              <a:lnSpc>
                <a:spcPct val="90000"/>
              </a:lnSpc>
              <a:spcBef>
                <a:spcPts val="750"/>
              </a:spcBef>
              <a:spcAft>
                <a:spcPts val="0"/>
              </a:spcAft>
              <a:buSzPts val="3200"/>
              <a:buNone/>
            </a:pPr>
            <a:r>
              <a:t/>
            </a:r>
            <a:endParaRPr sz="3200"/>
          </a:p>
        </p:txBody>
      </p:sp>
      <p:pic>
        <p:nvPicPr>
          <p:cNvPr descr="Prohibited Don'T Do Not · Free vector graphic on Pixabay" id="414" name="Google Shape;414;p52"/>
          <p:cNvPicPr preferRelativeResize="0"/>
          <p:nvPr/>
        </p:nvPicPr>
        <p:blipFill rotWithShape="1">
          <a:blip r:embed="rId4">
            <a:alphaModFix/>
          </a:blip>
          <a:srcRect b="0" l="0" r="0" t="0"/>
          <a:stretch/>
        </p:blipFill>
        <p:spPr>
          <a:xfrm>
            <a:off x="4450875" y="592150"/>
            <a:ext cx="4501675" cy="4501701"/>
          </a:xfrm>
          <a:prstGeom prst="rect">
            <a:avLst/>
          </a:prstGeom>
          <a:noFill/>
          <a:ln>
            <a:noFill/>
          </a:ln>
        </p:spPr>
      </p:pic>
      <p:sp>
        <p:nvSpPr>
          <p:cNvPr id="415" name="Google Shape;415;p52"/>
          <p:cNvSpPr txBox="1"/>
          <p:nvPr/>
        </p:nvSpPr>
        <p:spPr>
          <a:xfrm>
            <a:off x="102426" y="2461060"/>
            <a:ext cx="3632526" cy="125667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C2061"/>
              </a:buClr>
              <a:buSzPts val="1800"/>
              <a:buFont typeface="Arial"/>
              <a:buNone/>
            </a:pPr>
            <a:r>
              <a:rPr b="0" i="0" lang="en-US" sz="1800" u="none" cap="none" strike="noStrike">
                <a:solidFill>
                  <a:schemeClr val="dk1"/>
                </a:solidFill>
                <a:latin typeface="Calibri"/>
                <a:ea typeface="Calibri"/>
                <a:cs typeface="Calibri"/>
                <a:sym typeface="Calibri"/>
              </a:rPr>
              <a:t>Fact-checks are important, but when you share them without context or more discussion, they can reinforce distrust in the source.</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sp>
        <p:nvSpPr>
          <p:cNvPr id="188" name="Google Shape;188;p26"/>
          <p:cNvSpPr/>
          <p:nvPr/>
        </p:nvSpPr>
        <p:spPr>
          <a:xfrm>
            <a:off x="0" y="0"/>
            <a:ext cx="9141714" cy="51434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9" name="Google Shape;189;p26"/>
          <p:cNvSpPr/>
          <p:nvPr/>
        </p:nvSpPr>
        <p:spPr>
          <a:xfrm>
            <a:off x="0" y="0"/>
            <a:ext cx="9144000" cy="5219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0" name="Google Shape;190;p26"/>
          <p:cNvSpPr txBox="1"/>
          <p:nvPr>
            <p:ph idx="1" type="body"/>
          </p:nvPr>
        </p:nvSpPr>
        <p:spPr>
          <a:xfrm>
            <a:off x="1484013" y="1519500"/>
            <a:ext cx="6173700" cy="2104500"/>
          </a:xfrm>
          <a:prstGeom prst="rect">
            <a:avLst/>
          </a:prstGeom>
          <a:solidFill>
            <a:srgbClr val="000000">
              <a:alpha val="60000"/>
            </a:srgbClr>
          </a:solidFill>
          <a:ln>
            <a:noFill/>
          </a:ln>
        </p:spPr>
        <p:txBody>
          <a:bodyPr anchorCtr="0" anchor="t" bIns="45700" lIns="137150" spcFirstLastPara="1" rIns="91425" wrap="square" tIns="137150">
            <a:noAutofit/>
          </a:bodyPr>
          <a:lstStyle/>
          <a:p>
            <a:pPr indent="0" lvl="0" marL="0" rtl="0" algn="l">
              <a:lnSpc>
                <a:spcPct val="90000"/>
              </a:lnSpc>
              <a:spcBef>
                <a:spcPts val="0"/>
              </a:spcBef>
              <a:spcAft>
                <a:spcPts val="0"/>
              </a:spcAft>
              <a:buSzPts val="1800"/>
              <a:buNone/>
            </a:pPr>
            <a:r>
              <a:rPr b="1" lang="en-US" sz="2400">
                <a:solidFill>
                  <a:srgbClr val="FFFFFF"/>
                </a:solidFill>
              </a:rPr>
              <a:t>Mis- and disinformation drive cycles of fear and polarization, risking:</a:t>
            </a:r>
            <a:br>
              <a:rPr lang="en-US" sz="1700"/>
            </a:br>
            <a:endParaRPr sz="1700">
              <a:solidFill>
                <a:srgbClr val="FFFFFF"/>
              </a:solidFill>
            </a:endParaRPr>
          </a:p>
          <a:p>
            <a:pPr indent="-336550" lvl="0" marL="400050" rtl="0" algn="l">
              <a:lnSpc>
                <a:spcPct val="115000"/>
              </a:lnSpc>
              <a:spcBef>
                <a:spcPts val="750"/>
              </a:spcBef>
              <a:spcAft>
                <a:spcPts val="0"/>
              </a:spcAft>
              <a:buClr>
                <a:schemeClr val="lt1"/>
              </a:buClr>
              <a:buSzPts val="1700"/>
              <a:buChar char="•"/>
            </a:pPr>
            <a:r>
              <a:rPr b="1" lang="en-US" sz="1700">
                <a:solidFill>
                  <a:srgbClr val="FFFFFF"/>
                </a:solidFill>
              </a:rPr>
              <a:t>Trust in our institutions</a:t>
            </a:r>
            <a:endParaRPr sz="1700">
              <a:solidFill>
                <a:srgbClr val="FFFFFF"/>
              </a:solidFill>
            </a:endParaRPr>
          </a:p>
          <a:p>
            <a:pPr indent="-336550" lvl="0" marL="400050" rtl="0" algn="l">
              <a:lnSpc>
                <a:spcPct val="115000"/>
              </a:lnSpc>
              <a:spcBef>
                <a:spcPts val="750"/>
              </a:spcBef>
              <a:spcAft>
                <a:spcPts val="0"/>
              </a:spcAft>
              <a:buClr>
                <a:schemeClr val="lt1"/>
              </a:buClr>
              <a:buSzPts val="1700"/>
              <a:buChar char="•"/>
            </a:pPr>
            <a:r>
              <a:rPr b="1" lang="en-US" sz="1700">
                <a:solidFill>
                  <a:srgbClr val="FFFFFF"/>
                </a:solidFill>
              </a:rPr>
              <a:t>Health &amp; safety</a:t>
            </a:r>
            <a:endParaRPr sz="1700">
              <a:solidFill>
                <a:srgbClr val="FFFFFF"/>
              </a:solidFill>
            </a:endParaRPr>
          </a:p>
          <a:p>
            <a:pPr indent="-336550" lvl="0" marL="400050" rtl="0" algn="l">
              <a:lnSpc>
                <a:spcPct val="115000"/>
              </a:lnSpc>
              <a:spcBef>
                <a:spcPts val="750"/>
              </a:spcBef>
              <a:spcAft>
                <a:spcPts val="0"/>
              </a:spcAft>
              <a:buClr>
                <a:schemeClr val="lt1"/>
              </a:buClr>
              <a:buSzPts val="1700"/>
              <a:buChar char="•"/>
            </a:pPr>
            <a:r>
              <a:rPr b="1" lang="en-US" sz="1700">
                <a:solidFill>
                  <a:srgbClr val="FFFFFF"/>
                </a:solidFill>
              </a:rPr>
              <a:t>Radicalization &amp; civil unrest</a:t>
            </a:r>
            <a:endParaRPr sz="1700">
              <a:solidFill>
                <a:srgbClr val="FFFFFF"/>
              </a:solidFill>
            </a:endParaRPr>
          </a:p>
          <a:p>
            <a:pPr indent="-57150" lvl="0" marL="171450" rtl="0" algn="l">
              <a:lnSpc>
                <a:spcPct val="90000"/>
              </a:lnSpc>
              <a:spcBef>
                <a:spcPts val="750"/>
              </a:spcBef>
              <a:spcAft>
                <a:spcPts val="0"/>
              </a:spcAft>
              <a:buSzPts val="1800"/>
              <a:buNone/>
            </a:pPr>
            <a:r>
              <a:t/>
            </a:r>
            <a:endParaRPr sz="170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3"/>
          <p:cNvSpPr txBox="1"/>
          <p:nvPr>
            <p:ph idx="4294967295" type="title"/>
          </p:nvPr>
        </p:nvSpPr>
        <p:spPr>
          <a:xfrm>
            <a:off x="0" y="2316075"/>
            <a:ext cx="9144000" cy="1286400"/>
          </a:xfrm>
          <a:prstGeom prst="rect">
            <a:avLst/>
          </a:prstGeom>
          <a:solidFill>
            <a:srgbClr val="CC000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Font typeface="Calibri"/>
              <a:buNone/>
            </a:pPr>
            <a:r>
              <a:rPr lang="en-US" sz="3600">
                <a:latin typeface="Arial"/>
                <a:ea typeface="Arial"/>
                <a:cs typeface="Arial"/>
                <a:sym typeface="Arial"/>
              </a:rPr>
              <a:t> </a:t>
            </a:r>
            <a:endParaRPr sz="3600">
              <a:latin typeface="Arial"/>
              <a:ea typeface="Arial"/>
              <a:cs typeface="Arial"/>
              <a:sym typeface="Arial"/>
            </a:endParaRPr>
          </a:p>
        </p:txBody>
      </p:sp>
      <p:sp>
        <p:nvSpPr>
          <p:cNvPr id="421" name="Google Shape;421;p53"/>
          <p:cNvSpPr txBox="1"/>
          <p:nvPr>
            <p:ph idx="4294967295" type="title"/>
          </p:nvPr>
        </p:nvSpPr>
        <p:spPr>
          <a:xfrm>
            <a:off x="1355696" y="1019518"/>
            <a:ext cx="6432600" cy="1248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EDB345"/>
              </a:buClr>
              <a:buSzPts val="4000"/>
              <a:buFont typeface="Calibri"/>
              <a:buNone/>
            </a:pPr>
            <a:r>
              <a:rPr b="1" lang="en-US">
                <a:solidFill>
                  <a:schemeClr val="dk2"/>
                </a:solidFill>
              </a:rPr>
              <a:t>Response Strategies</a:t>
            </a:r>
            <a:endParaRPr b="1">
              <a:solidFill>
                <a:schemeClr val="dk2"/>
              </a:solidFill>
            </a:endParaRPr>
          </a:p>
        </p:txBody>
      </p:sp>
      <p:sp>
        <p:nvSpPr>
          <p:cNvPr id="422" name="Google Shape;422;p53"/>
          <p:cNvSpPr txBox="1"/>
          <p:nvPr>
            <p:ph idx="4294967295" type="body"/>
          </p:nvPr>
        </p:nvSpPr>
        <p:spPr>
          <a:xfrm>
            <a:off x="1960661" y="2537922"/>
            <a:ext cx="5222700" cy="84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b="1" lang="en-US" sz="1800">
                <a:solidFill>
                  <a:schemeClr val="lt1"/>
                </a:solidFill>
                <a:latin typeface="Arial"/>
                <a:ea typeface="Arial"/>
                <a:cs typeface="Arial"/>
                <a:sym typeface="Arial"/>
              </a:rPr>
              <a:t>WARNING: Before responding, think carefully about the risks and be sure you have a plan to proceed. When in doubt, DO NOT ENGAGE.</a:t>
            </a:r>
            <a:endParaRPr b="1" sz="1800">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4"/>
          <p:cNvSpPr txBox="1"/>
          <p:nvPr>
            <p:ph type="title"/>
          </p:nvPr>
        </p:nvSpPr>
        <p:spPr>
          <a:xfrm>
            <a:off x="629841" y="531107"/>
            <a:ext cx="7886700" cy="846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4000"/>
              <a:buNone/>
            </a:pPr>
            <a:r>
              <a:rPr lang="en-US">
                <a:solidFill>
                  <a:schemeClr val="dk1"/>
                </a:solidFill>
              </a:rPr>
              <a:t>When SHOULD you consider engaging?</a:t>
            </a:r>
            <a:endParaRPr sz="2600"/>
          </a:p>
        </p:txBody>
      </p:sp>
      <p:sp>
        <p:nvSpPr>
          <p:cNvPr id="429" name="Google Shape;429;p54"/>
          <p:cNvSpPr txBox="1"/>
          <p:nvPr/>
        </p:nvSpPr>
        <p:spPr>
          <a:xfrm>
            <a:off x="1278349" y="1607800"/>
            <a:ext cx="3114300" cy="157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accent1"/>
                </a:solidFill>
                <a:latin typeface="Arial Black"/>
                <a:ea typeface="Arial Black"/>
                <a:cs typeface="Arial Black"/>
                <a:sym typeface="Arial Black"/>
              </a:rPr>
              <a:t>TIPPING POINT</a:t>
            </a:r>
            <a:endParaRPr b="1" i="0" sz="1500" u="none" cap="none" strike="noStrike">
              <a:solidFill>
                <a:schemeClr val="accent1"/>
              </a:solidFill>
              <a:latin typeface="Arial Black"/>
              <a:ea typeface="Arial Black"/>
              <a:cs typeface="Arial Black"/>
              <a:sym typeface="Arial Black"/>
            </a:endParaRPr>
          </a:p>
          <a:p>
            <a:pPr indent="0" lvl="0" marL="0" marR="0" rtl="0" algn="l">
              <a:lnSpc>
                <a:spcPct val="90000"/>
              </a:lnSpc>
              <a:spcBef>
                <a:spcPts val="0"/>
              </a:spcBef>
              <a:spcAft>
                <a:spcPts val="0"/>
              </a:spcAft>
              <a:buClr>
                <a:srgbClr val="000000"/>
              </a:buClr>
              <a:buSzPts val="1400"/>
              <a:buFont typeface="Arial"/>
              <a:buNone/>
            </a:pPr>
            <a:r>
              <a:rPr b="0" i="0" lang="en-US" sz="1400" u="none" cap="none" strike="noStrike">
                <a:solidFill>
                  <a:schemeClr val="dk1"/>
                </a:solidFill>
                <a:latin typeface="Georgia"/>
                <a:ea typeface="Georgia"/>
                <a:cs typeface="Georgia"/>
                <a:sym typeface="Georgia"/>
              </a:rPr>
              <a:t>When a misleading narrative has crossed a tipping point – and demands response (this varies widely depending on your community and audience) but requires good judgement</a:t>
            </a:r>
            <a:endParaRPr b="0" i="0" sz="1400" u="none" cap="none" strike="noStrike">
              <a:solidFill>
                <a:srgbClr val="000000"/>
              </a:solidFill>
              <a:latin typeface="Georgia"/>
              <a:ea typeface="Georgia"/>
              <a:cs typeface="Georgia"/>
              <a:sym typeface="Georgia"/>
            </a:endParaRPr>
          </a:p>
        </p:txBody>
      </p:sp>
      <p:sp>
        <p:nvSpPr>
          <p:cNvPr id="430" name="Google Shape;430;p54"/>
          <p:cNvSpPr txBox="1"/>
          <p:nvPr/>
        </p:nvSpPr>
        <p:spPr>
          <a:xfrm>
            <a:off x="4751483" y="1607800"/>
            <a:ext cx="3114300" cy="1556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500"/>
              <a:buFont typeface="Arial"/>
              <a:buNone/>
            </a:pPr>
            <a:r>
              <a:rPr b="1" lang="en-US" sz="1500">
                <a:solidFill>
                  <a:schemeClr val="accent1"/>
                </a:solidFill>
                <a:latin typeface="Arial Black"/>
                <a:ea typeface="Arial Black"/>
                <a:cs typeface="Arial Black"/>
                <a:sym typeface="Arial Black"/>
              </a:rPr>
              <a:t>KNOWLEDGE GAP</a:t>
            </a:r>
            <a:endParaRPr b="1" i="0" sz="1500" u="none" cap="none" strike="noStrike">
              <a:solidFill>
                <a:schemeClr val="lt1"/>
              </a:solidFill>
              <a:highlight>
                <a:srgbClr val="EDB345"/>
              </a:highlight>
              <a:latin typeface="Calibri"/>
              <a:ea typeface="Calibri"/>
              <a:cs typeface="Calibri"/>
              <a:sym typeface="Calibri"/>
            </a:endParaRPr>
          </a:p>
          <a:p>
            <a:pPr indent="0" lvl="0" marL="0" marR="0" rtl="0" algn="l">
              <a:lnSpc>
                <a:spcPct val="90000"/>
              </a:lnSpc>
              <a:spcBef>
                <a:spcPts val="0"/>
              </a:spcBef>
              <a:spcAft>
                <a:spcPts val="0"/>
              </a:spcAft>
              <a:buClr>
                <a:srgbClr val="000000"/>
              </a:buClr>
              <a:buSzPts val="1400"/>
              <a:buFont typeface="Arial"/>
              <a:buNone/>
            </a:pPr>
            <a:r>
              <a:rPr b="0" i="0" lang="en-US" sz="1400" u="none" cap="none" strike="noStrike">
                <a:solidFill>
                  <a:schemeClr val="dk1"/>
                </a:solidFill>
                <a:latin typeface="Georgia"/>
                <a:ea typeface="Georgia"/>
                <a:cs typeface="Georgia"/>
                <a:sym typeface="Georgia"/>
              </a:rPr>
              <a:t>When misinformation exposes a clear data deficit that can be filled with good information so that the people you reach aren’t susceptible to the falsehood because they already have good information to fill the gap.</a:t>
            </a:r>
            <a:endParaRPr b="0" i="0" sz="1400" u="none" cap="none" strike="noStrike">
              <a:solidFill>
                <a:schemeClr val="dk1"/>
              </a:solidFill>
              <a:latin typeface="Georgia"/>
              <a:ea typeface="Georgia"/>
              <a:cs typeface="Georgia"/>
              <a:sym typeface="Georgia"/>
            </a:endParaRPr>
          </a:p>
        </p:txBody>
      </p:sp>
      <p:sp>
        <p:nvSpPr>
          <p:cNvPr id="431" name="Google Shape;431;p54"/>
          <p:cNvSpPr txBox="1"/>
          <p:nvPr/>
        </p:nvSpPr>
        <p:spPr>
          <a:xfrm>
            <a:off x="3014845" y="3424775"/>
            <a:ext cx="3114300" cy="1168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500"/>
              <a:buFont typeface="Arial"/>
              <a:buNone/>
            </a:pPr>
            <a:r>
              <a:rPr b="1" i="0" lang="en-US" sz="1500" u="none" cap="none" strike="noStrike">
                <a:solidFill>
                  <a:schemeClr val="accent1"/>
                </a:solidFill>
                <a:latin typeface="Arial Black"/>
                <a:ea typeface="Arial Black"/>
                <a:cs typeface="Arial Black"/>
                <a:sym typeface="Arial Black"/>
              </a:rPr>
              <a:t>RESOLVE OBSTACLES</a:t>
            </a:r>
            <a:endParaRPr b="1" i="0" sz="1500" u="none" cap="none" strike="noStrike">
              <a:solidFill>
                <a:schemeClr val="lt1"/>
              </a:solidFill>
              <a:highlight>
                <a:srgbClr val="EDB345"/>
              </a:highlight>
              <a:latin typeface="Calibri"/>
              <a:ea typeface="Calibri"/>
              <a:cs typeface="Calibri"/>
              <a:sym typeface="Calibri"/>
            </a:endParaRPr>
          </a:p>
          <a:p>
            <a:pPr indent="0" lvl="0" marL="0" marR="0" rtl="0" algn="l">
              <a:lnSpc>
                <a:spcPct val="90000"/>
              </a:lnSpc>
              <a:spcBef>
                <a:spcPts val="0"/>
              </a:spcBef>
              <a:spcAft>
                <a:spcPts val="0"/>
              </a:spcAft>
              <a:buClr>
                <a:srgbClr val="000000"/>
              </a:buClr>
              <a:buSzPts val="1400"/>
              <a:buFont typeface="Arial"/>
              <a:buNone/>
            </a:pPr>
            <a:r>
              <a:rPr b="0" i="0" lang="en-US" sz="1400" u="none" cap="none" strike="noStrike">
                <a:solidFill>
                  <a:schemeClr val="dk1"/>
                </a:solidFill>
                <a:latin typeface="Georgia"/>
                <a:ea typeface="Georgia"/>
                <a:cs typeface="Georgia"/>
                <a:sym typeface="Georgia"/>
              </a:rPr>
              <a:t>When you are directly engaging with people where the misleading information creates a practical obstacle to moving forward.</a:t>
            </a:r>
            <a:endParaRPr b="0" i="0" sz="1400" u="none" cap="none" strike="noStrike">
              <a:solidFill>
                <a:schemeClr val="dk1"/>
              </a:solidFill>
              <a:latin typeface="Georgia"/>
              <a:ea typeface="Georgia"/>
              <a:cs typeface="Georgia"/>
              <a:sym typeface="Georgia"/>
            </a:endParaRPr>
          </a:p>
        </p:txBody>
      </p:sp>
      <p:pic>
        <p:nvPicPr>
          <p:cNvPr id="432" name="Google Shape;432;p54"/>
          <p:cNvPicPr preferRelativeResize="0"/>
          <p:nvPr/>
        </p:nvPicPr>
        <p:blipFill rotWithShape="1">
          <a:blip r:embed="rId3">
            <a:alphaModFix/>
          </a:blip>
          <a:srcRect b="38893" l="10225" r="9575" t="21333"/>
          <a:stretch/>
        </p:blipFill>
        <p:spPr>
          <a:xfrm>
            <a:off x="590550" y="4647010"/>
            <a:ext cx="698500" cy="3524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5"/>
          <p:cNvSpPr txBox="1"/>
          <p:nvPr>
            <p:ph type="title"/>
          </p:nvPr>
        </p:nvSpPr>
        <p:spPr>
          <a:xfrm>
            <a:off x="482600" y="676775"/>
            <a:ext cx="4185000" cy="8601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000000"/>
              </a:buClr>
              <a:buSzPts val="4000"/>
              <a:buFont typeface="Arial"/>
              <a:buNone/>
            </a:pPr>
            <a:r>
              <a:rPr lang="en-US" sz="3000">
                <a:solidFill>
                  <a:schemeClr val="dk1"/>
                </a:solidFill>
                <a:latin typeface="Georgia"/>
                <a:ea typeface="Georgia"/>
                <a:cs typeface="Georgia"/>
                <a:sym typeface="Georgia"/>
              </a:rPr>
              <a:t>Counter Messaging</a:t>
            </a:r>
            <a:endParaRPr sz="3000">
              <a:solidFill>
                <a:schemeClr val="dk1"/>
              </a:solidFill>
              <a:latin typeface="Georgia"/>
              <a:ea typeface="Georgia"/>
              <a:cs typeface="Georgia"/>
              <a:sym typeface="Georgia"/>
            </a:endParaRPr>
          </a:p>
        </p:txBody>
      </p:sp>
      <p:sp>
        <p:nvSpPr>
          <p:cNvPr id="438" name="Google Shape;438;p55"/>
          <p:cNvSpPr txBox="1"/>
          <p:nvPr>
            <p:ph idx="1" type="body"/>
          </p:nvPr>
        </p:nvSpPr>
        <p:spPr>
          <a:xfrm>
            <a:off x="482600" y="1867825"/>
            <a:ext cx="3531300" cy="205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rPr b="1" lang="en-US" sz="1800">
                <a:solidFill>
                  <a:schemeClr val="accent1"/>
                </a:solidFill>
                <a:latin typeface="Arial Black"/>
                <a:ea typeface="Arial Black"/>
                <a:cs typeface="Arial Black"/>
                <a:sym typeface="Arial Black"/>
              </a:rPr>
              <a:t>Prebunking as Inoculation:</a:t>
            </a:r>
            <a:endParaRPr b="1" sz="1800">
              <a:solidFill>
                <a:schemeClr val="accent1"/>
              </a:solidFill>
              <a:latin typeface="Arial Black"/>
              <a:ea typeface="Arial Black"/>
              <a:cs typeface="Arial Black"/>
              <a:sym typeface="Arial Black"/>
            </a:endParaRPr>
          </a:p>
          <a:p>
            <a:pPr indent="0" lvl="0" marL="0" rtl="0" algn="l">
              <a:lnSpc>
                <a:spcPct val="90000"/>
              </a:lnSpc>
              <a:spcBef>
                <a:spcPts val="750"/>
              </a:spcBef>
              <a:spcAft>
                <a:spcPts val="0"/>
              </a:spcAft>
              <a:buSzPts val="1800"/>
              <a:buNone/>
            </a:pPr>
            <a:r>
              <a:rPr lang="en-US" sz="1800"/>
              <a:t>Getting ahead of rumors by exposing misinformation risks so that people are immune to them when they appear in the wild.</a:t>
            </a:r>
            <a:endParaRPr sz="1800"/>
          </a:p>
        </p:txBody>
      </p:sp>
      <p:sp>
        <p:nvSpPr>
          <p:cNvPr id="439" name="Google Shape;439;p55"/>
          <p:cNvSpPr txBox="1"/>
          <p:nvPr/>
        </p:nvSpPr>
        <p:spPr>
          <a:xfrm>
            <a:off x="5304912" y="4730650"/>
            <a:ext cx="28581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Source: </a:t>
            </a:r>
            <a:r>
              <a:rPr b="0" i="0" lang="en-US" sz="1200" u="sng" cap="none" strike="noStrike">
                <a:solidFill>
                  <a:schemeClr val="dk1"/>
                </a:solidFill>
                <a:latin typeface="Calibri"/>
                <a:ea typeface="Calibri"/>
                <a:cs typeface="Calibri"/>
                <a:sym typeface="Calibri"/>
                <a:hlinkClick r:id="rId3">
                  <a:extLst>
                    <a:ext uri="{A12FA001-AC4F-418D-AE19-62706E023703}">
                      <ahyp:hlinkClr val="tx"/>
                    </a:ext>
                  </a:extLst>
                </a:hlinkClick>
              </a:rPr>
              <a:t>First Draft Guide to Prebunking</a:t>
            </a:r>
            <a:r>
              <a:rPr b="0" i="0" lang="en-U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p:txBody>
      </p:sp>
      <p:pic>
        <p:nvPicPr>
          <p:cNvPr descr="Text&#10;&#10;Description automatically generated" id="440" name="Google Shape;440;p55"/>
          <p:cNvPicPr preferRelativeResize="0"/>
          <p:nvPr/>
        </p:nvPicPr>
        <p:blipFill rotWithShape="1">
          <a:blip r:embed="rId4">
            <a:alphaModFix/>
          </a:blip>
          <a:srcRect b="0" l="0" r="0" t="0"/>
          <a:stretch/>
        </p:blipFill>
        <p:spPr>
          <a:xfrm>
            <a:off x="4667700" y="358275"/>
            <a:ext cx="4132525" cy="4147400"/>
          </a:xfrm>
          <a:prstGeom prst="rect">
            <a:avLst/>
          </a:prstGeom>
          <a:noFill/>
          <a:ln>
            <a:noFill/>
          </a:ln>
        </p:spPr>
      </p:pic>
      <p:pic>
        <p:nvPicPr>
          <p:cNvPr id="441" name="Google Shape;441;p55"/>
          <p:cNvPicPr preferRelativeResize="0"/>
          <p:nvPr/>
        </p:nvPicPr>
        <p:blipFill rotWithShape="1">
          <a:blip r:embed="rId5">
            <a:alphaModFix/>
          </a:blip>
          <a:srcRect b="38894" l="10225" r="9574" t="21333"/>
          <a:stretch/>
        </p:blipFill>
        <p:spPr>
          <a:xfrm>
            <a:off x="590550" y="4647010"/>
            <a:ext cx="698500" cy="3524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descr="Graphical user interface, text&#10;&#10;Description automatically generated" id="446" name="Google Shape;446;p56"/>
          <p:cNvPicPr preferRelativeResize="0"/>
          <p:nvPr/>
        </p:nvPicPr>
        <p:blipFill rotWithShape="1">
          <a:blip r:embed="rId3">
            <a:alphaModFix/>
          </a:blip>
          <a:srcRect b="0" l="0" r="0" t="0"/>
          <a:stretch/>
        </p:blipFill>
        <p:spPr>
          <a:xfrm>
            <a:off x="2049737" y="1129691"/>
            <a:ext cx="5044541" cy="3406338"/>
          </a:xfrm>
          <a:prstGeom prst="rect">
            <a:avLst/>
          </a:prstGeom>
          <a:noFill/>
          <a:ln>
            <a:noFill/>
          </a:ln>
        </p:spPr>
      </p:pic>
      <p:sp>
        <p:nvSpPr>
          <p:cNvPr id="447" name="Google Shape;447;p56"/>
          <p:cNvSpPr txBox="1"/>
          <p:nvPr/>
        </p:nvSpPr>
        <p:spPr>
          <a:xfrm>
            <a:off x="3067125" y="4805625"/>
            <a:ext cx="3009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Source: </a:t>
            </a:r>
            <a:r>
              <a:rPr b="0" i="0" lang="en-US" sz="1200" u="sng" cap="none" strike="noStrike">
                <a:solidFill>
                  <a:schemeClr val="hlink"/>
                </a:solidFill>
                <a:latin typeface="Arial"/>
                <a:ea typeface="Arial"/>
                <a:cs typeface="Arial"/>
                <a:sym typeface="Arial"/>
                <a:hlinkClick r:id="rId4"/>
              </a:rPr>
              <a:t>Debunking Handbook 2020</a:t>
            </a:r>
            <a:endParaRPr b="0" i="0" sz="1200" u="none" cap="none" strike="noStrike">
              <a:solidFill>
                <a:schemeClr val="dk1"/>
              </a:solidFill>
              <a:latin typeface="Arial"/>
              <a:ea typeface="Arial"/>
              <a:cs typeface="Arial"/>
              <a:sym typeface="Arial"/>
            </a:endParaRPr>
          </a:p>
        </p:txBody>
      </p:sp>
      <p:sp>
        <p:nvSpPr>
          <p:cNvPr id="448" name="Google Shape;448;p56"/>
          <p:cNvSpPr txBox="1"/>
          <p:nvPr>
            <p:ph type="title"/>
          </p:nvPr>
        </p:nvSpPr>
        <p:spPr>
          <a:xfrm>
            <a:off x="1056635" y="1"/>
            <a:ext cx="7030800" cy="860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000"/>
              <a:buFont typeface="Arial"/>
              <a:buNone/>
            </a:pPr>
            <a:r>
              <a:rPr lang="en-US" sz="4000">
                <a:solidFill>
                  <a:schemeClr val="dk1"/>
                </a:solidFill>
                <a:latin typeface="Georgia"/>
                <a:ea typeface="Georgia"/>
                <a:cs typeface="Georgia"/>
                <a:sym typeface="Georgia"/>
              </a:rPr>
              <a:t>Counter Messaging</a:t>
            </a:r>
            <a:endParaRPr sz="4000">
              <a:solidFill>
                <a:schemeClr val="dk1"/>
              </a:solidFill>
              <a:latin typeface="Georgia"/>
              <a:ea typeface="Georgia"/>
              <a:cs typeface="Georgia"/>
              <a:sym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7"/>
          <p:cNvSpPr txBox="1"/>
          <p:nvPr>
            <p:ph type="title"/>
          </p:nvPr>
        </p:nvSpPr>
        <p:spPr>
          <a:xfrm>
            <a:off x="628650" y="531107"/>
            <a:ext cx="7886700" cy="838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000"/>
              <a:buFont typeface="Arial"/>
              <a:buNone/>
            </a:pPr>
            <a:r>
              <a:rPr lang="en-US" sz="4000">
                <a:solidFill>
                  <a:schemeClr val="dk2"/>
                </a:solidFill>
                <a:latin typeface="Georgia"/>
                <a:ea typeface="Georgia"/>
                <a:cs typeface="Georgia"/>
                <a:sym typeface="Georgia"/>
              </a:rPr>
              <a:t>Structured Conversations</a:t>
            </a:r>
            <a:endParaRPr sz="4000">
              <a:solidFill>
                <a:schemeClr val="dk2"/>
              </a:solidFill>
              <a:latin typeface="Georgia"/>
              <a:ea typeface="Georgia"/>
              <a:cs typeface="Georgia"/>
              <a:sym typeface="Georgia"/>
            </a:endParaRPr>
          </a:p>
        </p:txBody>
      </p:sp>
      <p:grpSp>
        <p:nvGrpSpPr>
          <p:cNvPr id="454" name="Google Shape;454;p57"/>
          <p:cNvGrpSpPr/>
          <p:nvPr/>
        </p:nvGrpSpPr>
        <p:grpSpPr>
          <a:xfrm>
            <a:off x="788037" y="1976327"/>
            <a:ext cx="7567895" cy="1686291"/>
            <a:chOff x="788037" y="1910052"/>
            <a:chExt cx="7567895" cy="1686291"/>
          </a:xfrm>
        </p:grpSpPr>
        <p:sp>
          <p:nvSpPr>
            <p:cNvPr id="455" name="Google Shape;455;p57"/>
            <p:cNvSpPr/>
            <p:nvPr/>
          </p:nvSpPr>
          <p:spPr>
            <a:xfrm>
              <a:off x="2670557" y="2444043"/>
              <a:ext cx="1747494" cy="1152300"/>
            </a:xfrm>
            <a:prstGeom prst="rect">
              <a:avLst/>
            </a:prstGeom>
            <a:solidFill>
              <a:srgbClr val="CCD3EA">
                <a:alpha val="89019"/>
              </a:srgbClr>
            </a:solidFill>
            <a:ln cap="flat" cmpd="sng" w="12700">
              <a:solidFill>
                <a:srgbClr val="CCD3EA">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57"/>
            <p:cNvSpPr/>
            <p:nvPr/>
          </p:nvSpPr>
          <p:spPr>
            <a:xfrm>
              <a:off x="788037" y="1910052"/>
              <a:ext cx="1920334" cy="534000"/>
            </a:xfrm>
            <a:prstGeom prst="chevron">
              <a:avLst>
                <a:gd fmla="val 30000"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57"/>
            <p:cNvSpPr txBox="1"/>
            <p:nvPr/>
          </p:nvSpPr>
          <p:spPr>
            <a:xfrm>
              <a:off x="960874" y="1910052"/>
              <a:ext cx="1574655" cy="534000"/>
            </a:xfrm>
            <a:prstGeom prst="rect">
              <a:avLst/>
            </a:prstGeom>
            <a:noFill/>
            <a:ln>
              <a:noFill/>
            </a:ln>
          </p:spPr>
          <p:txBody>
            <a:bodyPr anchorCtr="0" anchor="ctr" bIns="65925" lIns="65925" spcFirstLastPara="1" rIns="65925" wrap="square" tIns="65925">
              <a:noAutofit/>
            </a:bodyPr>
            <a:lstStyle/>
            <a:p>
              <a:pPr indent="0" lvl="0" marL="0" marR="0" rtl="0" algn="ctr">
                <a:lnSpc>
                  <a:spcPct val="90000"/>
                </a:lnSpc>
                <a:spcBef>
                  <a:spcPts val="0"/>
                </a:spcBef>
                <a:spcAft>
                  <a:spcPts val="0"/>
                </a:spcAft>
                <a:buClr>
                  <a:schemeClr val="lt1"/>
                </a:buClr>
                <a:buSzPts val="1500"/>
                <a:buFont typeface="Calibri"/>
                <a:buNone/>
              </a:pPr>
              <a:r>
                <a:rPr b="0" i="0" lang="en-US" sz="1100" u="none" cap="none" strike="noStrike">
                  <a:solidFill>
                    <a:schemeClr val="lt1"/>
                  </a:solidFill>
                  <a:latin typeface="Arial Black"/>
                  <a:ea typeface="Arial Black"/>
                  <a:cs typeface="Arial Black"/>
                  <a:sym typeface="Arial Black"/>
                </a:rPr>
                <a:t>Ask Questions</a:t>
              </a:r>
              <a:endParaRPr b="0" i="0" sz="1100" u="none" cap="none" strike="noStrike">
                <a:solidFill>
                  <a:schemeClr val="lt1"/>
                </a:solidFill>
                <a:latin typeface="Arial Black"/>
                <a:ea typeface="Arial Black"/>
                <a:cs typeface="Arial Black"/>
                <a:sym typeface="Arial Black"/>
              </a:endParaRPr>
            </a:p>
          </p:txBody>
        </p:sp>
        <p:sp>
          <p:nvSpPr>
            <p:cNvPr id="458" name="Google Shape;458;p57"/>
            <p:cNvSpPr/>
            <p:nvPr/>
          </p:nvSpPr>
          <p:spPr>
            <a:xfrm>
              <a:off x="788037" y="2444043"/>
              <a:ext cx="1747494" cy="1152300"/>
            </a:xfrm>
            <a:prstGeom prst="rect">
              <a:avLst/>
            </a:prstGeom>
            <a:solidFill>
              <a:srgbClr val="CCD3EA">
                <a:alpha val="89019"/>
              </a:srgbClr>
            </a:solidFill>
            <a:ln cap="flat" cmpd="sng" w="12700">
              <a:solidFill>
                <a:srgbClr val="CCD3EA">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57"/>
            <p:cNvSpPr txBox="1"/>
            <p:nvPr/>
          </p:nvSpPr>
          <p:spPr>
            <a:xfrm>
              <a:off x="788037" y="2444043"/>
              <a:ext cx="1747494" cy="1152300"/>
            </a:xfrm>
            <a:prstGeom prst="rect">
              <a:avLst/>
            </a:prstGeom>
            <a:solidFill>
              <a:schemeClr val="lt2"/>
            </a:solidFill>
            <a:ln>
              <a:noFill/>
            </a:ln>
          </p:spPr>
          <p:txBody>
            <a:bodyPr anchorCtr="0" anchor="t" bIns="255975" lIns="127975" spcFirstLastPara="1" rIns="127975" wrap="square" tIns="127975">
              <a:noAutofit/>
            </a:bodyPr>
            <a:lstStyle/>
            <a:p>
              <a:pPr indent="0" lvl="0" marL="0" marR="0" rtl="0" algn="l">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Georgia"/>
                  <a:ea typeface="Georgia"/>
                  <a:cs typeface="Georgia"/>
                  <a:sym typeface="Georgia"/>
                </a:rPr>
                <a:t>Explore what the other person believes, why it is important to them, and how this translates into their concerns</a:t>
              </a:r>
              <a:endParaRPr b="0" i="0" sz="1400" u="none" cap="none" strike="noStrike">
                <a:solidFill>
                  <a:schemeClr val="dk1"/>
                </a:solidFill>
                <a:latin typeface="Georgia"/>
                <a:ea typeface="Georgia"/>
                <a:cs typeface="Georgia"/>
                <a:sym typeface="Georgia"/>
              </a:endParaRPr>
            </a:p>
          </p:txBody>
        </p:sp>
        <p:sp>
          <p:nvSpPr>
            <p:cNvPr id="460" name="Google Shape;460;p57"/>
            <p:cNvSpPr/>
            <p:nvPr/>
          </p:nvSpPr>
          <p:spPr>
            <a:xfrm>
              <a:off x="2670557" y="1910052"/>
              <a:ext cx="1920334" cy="534000"/>
            </a:xfrm>
            <a:prstGeom prst="chevron">
              <a:avLst>
                <a:gd fmla="val 30000"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57"/>
            <p:cNvSpPr txBox="1"/>
            <p:nvPr/>
          </p:nvSpPr>
          <p:spPr>
            <a:xfrm>
              <a:off x="2843394" y="1910052"/>
              <a:ext cx="1574655" cy="534000"/>
            </a:xfrm>
            <a:prstGeom prst="rect">
              <a:avLst/>
            </a:prstGeom>
            <a:noFill/>
            <a:ln>
              <a:noFill/>
            </a:ln>
          </p:spPr>
          <p:txBody>
            <a:bodyPr anchorCtr="0" anchor="ctr" bIns="65925" lIns="65925" spcFirstLastPara="1" rIns="65925" wrap="square" tIns="65925">
              <a:noAutofit/>
            </a:bodyPr>
            <a:lstStyle/>
            <a:p>
              <a:pPr indent="0" lvl="0" marL="0" marR="0" rtl="0" algn="ctr">
                <a:lnSpc>
                  <a:spcPct val="90000"/>
                </a:lnSpc>
                <a:spcBef>
                  <a:spcPts val="0"/>
                </a:spcBef>
                <a:spcAft>
                  <a:spcPts val="0"/>
                </a:spcAft>
                <a:buClr>
                  <a:schemeClr val="lt1"/>
                </a:buClr>
                <a:buSzPts val="1500"/>
                <a:buFont typeface="Calibri"/>
                <a:buNone/>
              </a:pPr>
              <a:r>
                <a:rPr b="0" i="0" lang="en-US" sz="1100" u="none" cap="none" strike="noStrike">
                  <a:solidFill>
                    <a:schemeClr val="lt1"/>
                  </a:solidFill>
                  <a:latin typeface="Arial Black"/>
                  <a:ea typeface="Arial Black"/>
                  <a:cs typeface="Arial Black"/>
                  <a:sym typeface="Arial Black"/>
                </a:rPr>
                <a:t>Show Empathy</a:t>
              </a:r>
              <a:endParaRPr b="0" i="0" sz="1100" u="none" cap="none" strike="noStrike">
                <a:solidFill>
                  <a:schemeClr val="lt1"/>
                </a:solidFill>
                <a:latin typeface="Arial Black"/>
                <a:ea typeface="Arial Black"/>
                <a:cs typeface="Arial Black"/>
                <a:sym typeface="Arial Black"/>
              </a:endParaRPr>
            </a:p>
          </p:txBody>
        </p:sp>
        <p:sp>
          <p:nvSpPr>
            <p:cNvPr id="462" name="Google Shape;462;p57"/>
            <p:cNvSpPr txBox="1"/>
            <p:nvPr/>
          </p:nvSpPr>
          <p:spPr>
            <a:xfrm>
              <a:off x="2670557" y="2444043"/>
              <a:ext cx="1747494" cy="1152300"/>
            </a:xfrm>
            <a:prstGeom prst="rect">
              <a:avLst/>
            </a:prstGeom>
            <a:solidFill>
              <a:schemeClr val="lt2"/>
            </a:solidFill>
            <a:ln>
              <a:noFill/>
            </a:ln>
          </p:spPr>
          <p:txBody>
            <a:bodyPr anchorCtr="0" anchor="t" bIns="255975" lIns="127975" spcFirstLastPara="1" rIns="127975" wrap="square" tIns="127975">
              <a:noAutofit/>
            </a:bodyPr>
            <a:lstStyle/>
            <a:p>
              <a:pPr indent="0" lvl="0" marL="0" marR="0" rtl="0" algn="l">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Georgia"/>
                  <a:ea typeface="Georgia"/>
                  <a:cs typeface="Georgia"/>
                  <a:sym typeface="Georgia"/>
                </a:rPr>
                <a:t>Establish shared values to build upon and communicate respect for their beliefs and fears</a:t>
              </a:r>
              <a:endParaRPr b="0" i="0" sz="1400" u="none" cap="none" strike="noStrike">
                <a:solidFill>
                  <a:schemeClr val="dk1"/>
                </a:solidFill>
                <a:latin typeface="Georgia"/>
                <a:ea typeface="Georgia"/>
                <a:cs typeface="Georgia"/>
                <a:sym typeface="Georgia"/>
              </a:endParaRPr>
            </a:p>
          </p:txBody>
        </p:sp>
        <p:sp>
          <p:nvSpPr>
            <p:cNvPr id="463" name="Google Shape;463;p57"/>
            <p:cNvSpPr/>
            <p:nvPr/>
          </p:nvSpPr>
          <p:spPr>
            <a:xfrm>
              <a:off x="4553078" y="1910052"/>
              <a:ext cx="1920334" cy="534000"/>
            </a:xfrm>
            <a:prstGeom prst="chevron">
              <a:avLst>
                <a:gd fmla="val 30000"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57"/>
            <p:cNvSpPr txBox="1"/>
            <p:nvPr/>
          </p:nvSpPr>
          <p:spPr>
            <a:xfrm>
              <a:off x="4725914" y="1910052"/>
              <a:ext cx="1574655" cy="534000"/>
            </a:xfrm>
            <a:prstGeom prst="rect">
              <a:avLst/>
            </a:prstGeom>
            <a:noFill/>
            <a:ln>
              <a:noFill/>
            </a:ln>
          </p:spPr>
          <p:txBody>
            <a:bodyPr anchorCtr="0" anchor="ctr" bIns="65925" lIns="65925" spcFirstLastPara="1" rIns="65925" wrap="square" tIns="65925">
              <a:noAutofit/>
            </a:bodyPr>
            <a:lstStyle/>
            <a:p>
              <a:pPr indent="0" lvl="0" marL="0" marR="0" rtl="0" algn="ctr">
                <a:lnSpc>
                  <a:spcPct val="90000"/>
                </a:lnSpc>
                <a:spcBef>
                  <a:spcPts val="0"/>
                </a:spcBef>
                <a:spcAft>
                  <a:spcPts val="0"/>
                </a:spcAft>
                <a:buClr>
                  <a:schemeClr val="lt1"/>
                </a:buClr>
                <a:buSzPts val="1500"/>
                <a:buFont typeface="Calibri"/>
                <a:buNone/>
              </a:pPr>
              <a:r>
                <a:rPr b="0" i="0" lang="en-US" sz="1100" u="none" cap="none" strike="noStrike">
                  <a:solidFill>
                    <a:schemeClr val="lt1"/>
                  </a:solidFill>
                  <a:latin typeface="Arial Black"/>
                  <a:ea typeface="Arial Black"/>
                  <a:cs typeface="Arial Black"/>
                  <a:sym typeface="Arial Black"/>
                </a:rPr>
                <a:t>Explore Motives</a:t>
              </a:r>
              <a:endParaRPr b="0" i="0" sz="1100" u="none" cap="none" strike="noStrike">
                <a:solidFill>
                  <a:schemeClr val="lt1"/>
                </a:solidFill>
                <a:latin typeface="Arial Black"/>
                <a:ea typeface="Arial Black"/>
                <a:cs typeface="Arial Black"/>
                <a:sym typeface="Arial Black"/>
              </a:endParaRPr>
            </a:p>
          </p:txBody>
        </p:sp>
        <p:sp>
          <p:nvSpPr>
            <p:cNvPr id="465" name="Google Shape;465;p57"/>
            <p:cNvSpPr/>
            <p:nvPr/>
          </p:nvSpPr>
          <p:spPr>
            <a:xfrm>
              <a:off x="4553078" y="2444043"/>
              <a:ext cx="1747494" cy="1152300"/>
            </a:xfrm>
            <a:prstGeom prst="rect">
              <a:avLst/>
            </a:prstGeom>
            <a:solidFill>
              <a:srgbClr val="CCD3EA">
                <a:alpha val="89019"/>
              </a:srgbClr>
            </a:solidFill>
            <a:ln cap="flat" cmpd="sng" w="12700">
              <a:solidFill>
                <a:srgbClr val="CCD3EA">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57"/>
            <p:cNvSpPr txBox="1"/>
            <p:nvPr/>
          </p:nvSpPr>
          <p:spPr>
            <a:xfrm>
              <a:off x="4553078" y="2444043"/>
              <a:ext cx="1747494" cy="1152300"/>
            </a:xfrm>
            <a:prstGeom prst="rect">
              <a:avLst/>
            </a:prstGeom>
            <a:solidFill>
              <a:schemeClr val="lt2"/>
            </a:solidFill>
            <a:ln>
              <a:noFill/>
            </a:ln>
          </p:spPr>
          <p:txBody>
            <a:bodyPr anchorCtr="0" anchor="t" bIns="255975" lIns="127975" spcFirstLastPara="1" rIns="127975" wrap="square" tIns="127975">
              <a:noAutofit/>
            </a:bodyPr>
            <a:lstStyle/>
            <a:p>
              <a:pPr indent="0" lvl="0" marL="0" marR="0" rtl="0" algn="l">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Georgia"/>
                  <a:ea typeface="Georgia"/>
                  <a:cs typeface="Georgia"/>
                  <a:sym typeface="Georgia"/>
                </a:rPr>
                <a:t>Discuss the underlying motivations behind the actors at the source of misleading messages</a:t>
              </a:r>
              <a:endParaRPr b="0" i="0" sz="1400" u="none" cap="none" strike="noStrike">
                <a:solidFill>
                  <a:schemeClr val="dk1"/>
                </a:solidFill>
                <a:latin typeface="Georgia"/>
                <a:ea typeface="Georgia"/>
                <a:cs typeface="Georgia"/>
                <a:sym typeface="Georgia"/>
              </a:endParaRPr>
            </a:p>
          </p:txBody>
        </p:sp>
        <p:sp>
          <p:nvSpPr>
            <p:cNvPr id="467" name="Google Shape;467;p57"/>
            <p:cNvSpPr/>
            <p:nvPr/>
          </p:nvSpPr>
          <p:spPr>
            <a:xfrm>
              <a:off x="6435598" y="1910052"/>
              <a:ext cx="1920334" cy="534000"/>
            </a:xfrm>
            <a:prstGeom prst="chevron">
              <a:avLst>
                <a:gd fmla="val 30000"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57"/>
            <p:cNvSpPr txBox="1"/>
            <p:nvPr/>
          </p:nvSpPr>
          <p:spPr>
            <a:xfrm>
              <a:off x="6608434" y="1910052"/>
              <a:ext cx="1574655" cy="534000"/>
            </a:xfrm>
            <a:prstGeom prst="rect">
              <a:avLst/>
            </a:prstGeom>
            <a:noFill/>
            <a:ln>
              <a:noFill/>
            </a:ln>
          </p:spPr>
          <p:txBody>
            <a:bodyPr anchorCtr="0" anchor="ctr" bIns="65925" lIns="65925" spcFirstLastPara="1" rIns="65925" wrap="square" tIns="65925">
              <a:noAutofit/>
            </a:bodyPr>
            <a:lstStyle/>
            <a:p>
              <a:pPr indent="0" lvl="0" marL="0" marR="0" rtl="0" algn="ctr">
                <a:lnSpc>
                  <a:spcPct val="90000"/>
                </a:lnSpc>
                <a:spcBef>
                  <a:spcPts val="0"/>
                </a:spcBef>
                <a:spcAft>
                  <a:spcPts val="0"/>
                </a:spcAft>
                <a:buClr>
                  <a:schemeClr val="lt1"/>
                </a:buClr>
                <a:buSzPts val="1500"/>
                <a:buFont typeface="Calibri"/>
                <a:buNone/>
              </a:pPr>
              <a:r>
                <a:rPr b="0" i="0" lang="en-US" sz="1100" u="none" cap="none" strike="noStrike">
                  <a:solidFill>
                    <a:schemeClr val="lt1"/>
                  </a:solidFill>
                  <a:latin typeface="Arial Black"/>
                  <a:ea typeface="Arial Black"/>
                  <a:cs typeface="Arial Black"/>
                  <a:sym typeface="Arial Black"/>
                </a:rPr>
                <a:t>Share Perspective</a:t>
              </a:r>
              <a:endParaRPr b="0" i="0" sz="1100" u="none" cap="none" strike="noStrike">
                <a:solidFill>
                  <a:schemeClr val="lt1"/>
                </a:solidFill>
                <a:latin typeface="Arial Black"/>
                <a:ea typeface="Arial Black"/>
                <a:cs typeface="Arial Black"/>
                <a:sym typeface="Arial Black"/>
              </a:endParaRPr>
            </a:p>
          </p:txBody>
        </p:sp>
        <p:sp>
          <p:nvSpPr>
            <p:cNvPr id="469" name="Google Shape;469;p57"/>
            <p:cNvSpPr/>
            <p:nvPr/>
          </p:nvSpPr>
          <p:spPr>
            <a:xfrm>
              <a:off x="6435598" y="2444043"/>
              <a:ext cx="1747494" cy="1152300"/>
            </a:xfrm>
            <a:prstGeom prst="rect">
              <a:avLst/>
            </a:prstGeom>
            <a:solidFill>
              <a:srgbClr val="CCD3EA">
                <a:alpha val="89019"/>
              </a:srgbClr>
            </a:solidFill>
            <a:ln cap="flat" cmpd="sng" w="12700">
              <a:solidFill>
                <a:srgbClr val="CCD3EA">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57"/>
            <p:cNvSpPr txBox="1"/>
            <p:nvPr/>
          </p:nvSpPr>
          <p:spPr>
            <a:xfrm>
              <a:off x="6435598" y="2444043"/>
              <a:ext cx="1747494" cy="1152300"/>
            </a:xfrm>
            <a:prstGeom prst="rect">
              <a:avLst/>
            </a:prstGeom>
            <a:solidFill>
              <a:schemeClr val="lt2"/>
            </a:solidFill>
            <a:ln>
              <a:noFill/>
            </a:ln>
          </p:spPr>
          <p:txBody>
            <a:bodyPr anchorCtr="0" anchor="t" bIns="255975" lIns="127975" spcFirstLastPara="1" rIns="127975" wrap="square" tIns="127975">
              <a:noAutofit/>
            </a:bodyPr>
            <a:lstStyle/>
            <a:p>
              <a:pPr indent="0" lvl="0" marL="0" marR="0" rtl="0" algn="l">
                <a:lnSpc>
                  <a:spcPct val="90000"/>
                </a:lnSpc>
                <a:spcBef>
                  <a:spcPts val="0"/>
                </a:spcBef>
                <a:spcAft>
                  <a:spcPts val="0"/>
                </a:spcAft>
                <a:buClr>
                  <a:schemeClr val="dk1"/>
                </a:buClr>
                <a:buSzPts val="1100"/>
                <a:buFont typeface="Calibri"/>
                <a:buNone/>
              </a:pPr>
              <a:r>
                <a:rPr b="0" i="0" lang="en-US" sz="1100" u="none" cap="none" strike="noStrike">
                  <a:solidFill>
                    <a:schemeClr val="dk1"/>
                  </a:solidFill>
                  <a:latin typeface="Georgia"/>
                  <a:ea typeface="Georgia"/>
                  <a:cs typeface="Georgia"/>
                  <a:sym typeface="Georgia"/>
                </a:rPr>
                <a:t>Share your personal experience and explain how you came to your own conclusions</a:t>
              </a:r>
              <a:endParaRPr b="0" i="0" sz="1400" u="none" cap="none" strike="noStrike">
                <a:solidFill>
                  <a:schemeClr val="dk1"/>
                </a:solidFill>
                <a:latin typeface="Georgia"/>
                <a:ea typeface="Georgia"/>
                <a:cs typeface="Georgia"/>
                <a:sym typeface="Georgia"/>
              </a:endParaRPr>
            </a:p>
          </p:txBody>
        </p:sp>
      </p:grpSp>
      <p:pic>
        <p:nvPicPr>
          <p:cNvPr id="471" name="Google Shape;471;p57"/>
          <p:cNvPicPr preferRelativeResize="0"/>
          <p:nvPr/>
        </p:nvPicPr>
        <p:blipFill rotWithShape="1">
          <a:blip r:embed="rId3">
            <a:alphaModFix/>
          </a:blip>
          <a:srcRect b="38894" l="10225" r="9574" t="21333"/>
          <a:stretch/>
        </p:blipFill>
        <p:spPr>
          <a:xfrm>
            <a:off x="590550" y="4647010"/>
            <a:ext cx="698500" cy="3524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75" name="Shape 475"/>
        <p:cNvGrpSpPr/>
        <p:nvPr/>
      </p:nvGrpSpPr>
      <p:grpSpPr>
        <a:xfrm>
          <a:off x="0" y="0"/>
          <a:ext cx="0" cy="0"/>
          <a:chOff x="0" y="0"/>
          <a:chExt cx="0" cy="0"/>
        </a:xfrm>
      </p:grpSpPr>
      <p:sp>
        <p:nvSpPr>
          <p:cNvPr id="476" name="Google Shape;476;p58"/>
          <p:cNvSpPr txBox="1"/>
          <p:nvPr>
            <p:ph idx="4294967295" type="title"/>
          </p:nvPr>
        </p:nvSpPr>
        <p:spPr>
          <a:xfrm>
            <a:off x="1119200" y="2074675"/>
            <a:ext cx="6905400" cy="99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Font typeface="Calibri"/>
              <a:buNone/>
            </a:pPr>
            <a:r>
              <a:rPr b="1" lang="en-US" sz="2800">
                <a:solidFill>
                  <a:schemeClr val="accent4"/>
                </a:solidFill>
              </a:rPr>
              <a:t>VOLUNTEER REPORTING:</a:t>
            </a:r>
            <a:br>
              <a:rPr b="1" lang="en-US" sz="2800">
                <a:solidFill>
                  <a:schemeClr val="accent4"/>
                </a:solidFill>
              </a:rPr>
            </a:br>
            <a:r>
              <a:rPr b="1" lang="en-US" sz="2800">
                <a:solidFill>
                  <a:schemeClr val="lt2"/>
                </a:solidFill>
              </a:rPr>
              <a:t>Civic Listening Corps</a:t>
            </a:r>
            <a:endParaRPr b="1">
              <a:solidFill>
                <a:schemeClr val="lt2"/>
              </a:solidFill>
            </a:endParaRPr>
          </a:p>
        </p:txBody>
      </p:sp>
      <p:sp>
        <p:nvSpPr>
          <p:cNvPr id="477" name="Google Shape;477;p58"/>
          <p:cNvSpPr/>
          <p:nvPr/>
        </p:nvSpPr>
        <p:spPr>
          <a:xfrm>
            <a:off x="533400" y="4662500"/>
            <a:ext cx="919200" cy="3762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8" name="Google Shape;478;p58"/>
          <p:cNvPicPr preferRelativeResize="0"/>
          <p:nvPr/>
        </p:nvPicPr>
        <p:blipFill rotWithShape="1">
          <a:blip r:embed="rId3">
            <a:alphaModFix/>
          </a:blip>
          <a:srcRect b="0" l="0" r="66060" t="0"/>
          <a:stretch/>
        </p:blipFill>
        <p:spPr>
          <a:xfrm>
            <a:off x="661525" y="4633125"/>
            <a:ext cx="662950" cy="3331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2" name="Shape 482"/>
        <p:cNvGrpSpPr/>
        <p:nvPr/>
      </p:nvGrpSpPr>
      <p:grpSpPr>
        <a:xfrm>
          <a:off x="0" y="0"/>
          <a:ext cx="0" cy="0"/>
          <a:chOff x="0" y="0"/>
          <a:chExt cx="0" cy="0"/>
        </a:xfrm>
      </p:grpSpPr>
      <p:sp>
        <p:nvSpPr>
          <p:cNvPr id="483" name="Google Shape;483;p59"/>
          <p:cNvSpPr txBox="1"/>
          <p:nvPr>
            <p:ph type="title"/>
          </p:nvPr>
        </p:nvSpPr>
        <p:spPr>
          <a:xfrm>
            <a:off x="1255074" y="274869"/>
            <a:ext cx="6633900" cy="994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Calibri"/>
              <a:buNone/>
            </a:pPr>
            <a:r>
              <a:rPr lang="en-US" sz="3900">
                <a:solidFill>
                  <a:schemeClr val="dk1"/>
                </a:solidFill>
                <a:latin typeface="Georgia"/>
                <a:ea typeface="Georgia"/>
                <a:cs typeface="Georgia"/>
                <a:sym typeface="Georgia"/>
              </a:rPr>
              <a:t>Recognizing and Reporting</a:t>
            </a:r>
            <a:endParaRPr>
              <a:solidFill>
                <a:schemeClr val="dk1"/>
              </a:solidFill>
              <a:latin typeface="Georgia"/>
              <a:ea typeface="Georgia"/>
              <a:cs typeface="Georgia"/>
              <a:sym typeface="Georgia"/>
            </a:endParaRPr>
          </a:p>
        </p:txBody>
      </p:sp>
      <p:grpSp>
        <p:nvGrpSpPr>
          <p:cNvPr id="484" name="Google Shape;484;p59"/>
          <p:cNvGrpSpPr/>
          <p:nvPr/>
        </p:nvGrpSpPr>
        <p:grpSpPr>
          <a:xfrm>
            <a:off x="1254938" y="1269049"/>
            <a:ext cx="6634161" cy="3599177"/>
            <a:chOff x="0" y="636"/>
            <a:chExt cx="6634161" cy="3599177"/>
          </a:xfrm>
        </p:grpSpPr>
        <p:sp>
          <p:nvSpPr>
            <p:cNvPr id="485" name="Google Shape;485;p59"/>
            <p:cNvSpPr/>
            <p:nvPr/>
          </p:nvSpPr>
          <p:spPr>
            <a:xfrm>
              <a:off x="0" y="2710249"/>
              <a:ext cx="1658540" cy="889564"/>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59"/>
            <p:cNvSpPr txBox="1"/>
            <p:nvPr/>
          </p:nvSpPr>
          <p:spPr>
            <a:xfrm>
              <a:off x="0" y="2710249"/>
              <a:ext cx="1658540" cy="889564"/>
            </a:xfrm>
            <a:prstGeom prst="rect">
              <a:avLst/>
            </a:prstGeom>
            <a:solidFill>
              <a:schemeClr val="accent2"/>
            </a:solidFill>
            <a:ln>
              <a:noFill/>
            </a:ln>
          </p:spPr>
          <p:txBody>
            <a:bodyPr anchorCtr="0" anchor="ctr" bIns="220450" lIns="117950" spcFirstLastPara="1" rIns="117950" wrap="square" tIns="220450">
              <a:noAutofit/>
            </a:bodyPr>
            <a:lstStyle/>
            <a:p>
              <a:pPr indent="0" lvl="0" marL="0" marR="0" rtl="0" algn="ctr">
                <a:lnSpc>
                  <a:spcPct val="90000"/>
                </a:lnSpc>
                <a:spcBef>
                  <a:spcPts val="0"/>
                </a:spcBef>
                <a:spcAft>
                  <a:spcPts val="0"/>
                </a:spcAft>
                <a:buClr>
                  <a:schemeClr val="lt1"/>
                </a:buClr>
                <a:buSzPts val="3100"/>
                <a:buFont typeface="Calibri"/>
                <a:buNone/>
              </a:pPr>
              <a:r>
                <a:rPr b="0" i="0" lang="en-US" sz="2600" u="none" cap="none" strike="noStrike">
                  <a:solidFill>
                    <a:schemeClr val="lt1"/>
                  </a:solidFill>
                  <a:latin typeface="Arial Black"/>
                  <a:ea typeface="Arial Black"/>
                  <a:cs typeface="Arial Black"/>
                  <a:sym typeface="Arial Black"/>
                </a:rPr>
                <a:t>Report</a:t>
              </a:r>
              <a:endParaRPr b="0" i="0" sz="900" u="none" cap="none" strike="noStrike">
                <a:solidFill>
                  <a:srgbClr val="000000"/>
                </a:solidFill>
                <a:latin typeface="Arial Black"/>
                <a:ea typeface="Arial Black"/>
                <a:cs typeface="Arial Black"/>
                <a:sym typeface="Arial Black"/>
              </a:endParaRPr>
            </a:p>
          </p:txBody>
        </p:sp>
        <p:sp>
          <p:nvSpPr>
            <p:cNvPr id="487" name="Google Shape;487;p59"/>
            <p:cNvSpPr/>
            <p:nvPr/>
          </p:nvSpPr>
          <p:spPr>
            <a:xfrm>
              <a:off x="1658540" y="2710249"/>
              <a:ext cx="4975500" cy="889500"/>
            </a:xfrm>
            <a:prstGeom prst="rect">
              <a:avLst/>
            </a:prstGeom>
            <a:solidFill>
              <a:schemeClr val="lt2"/>
            </a:solidFill>
            <a:ln cap="flat" cmpd="sng" w="12700">
              <a:solidFill>
                <a:srgbClr val="DFDFDF">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59"/>
            <p:cNvSpPr txBox="1"/>
            <p:nvPr/>
          </p:nvSpPr>
          <p:spPr>
            <a:xfrm>
              <a:off x="1658537" y="2710235"/>
              <a:ext cx="4975500" cy="889200"/>
            </a:xfrm>
            <a:prstGeom prst="rect">
              <a:avLst/>
            </a:prstGeom>
            <a:noFill/>
            <a:ln>
              <a:noFill/>
            </a:ln>
          </p:spPr>
          <p:txBody>
            <a:bodyPr anchorCtr="0" anchor="ctr" bIns="203200" lIns="100925" spcFirstLastPara="1" rIns="100925" wrap="square" tIns="203200">
              <a:noAutofit/>
            </a:bodyPr>
            <a:lstStyle/>
            <a:p>
              <a:pPr indent="0" lvl="0" marL="0" marR="0" rtl="0" algn="l">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Georgia"/>
                  <a:ea typeface="Georgia"/>
                  <a:cs typeface="Georgia"/>
                  <a:sym typeface="Georgia"/>
                </a:rPr>
                <a:t>Identify problematic content, flag and annotate it </a:t>
              </a:r>
              <a:endParaRPr b="0" i="0" sz="1400" u="none" cap="none" strike="noStrike">
                <a:solidFill>
                  <a:schemeClr val="dk1"/>
                </a:solidFill>
                <a:latin typeface="Georgia"/>
                <a:ea typeface="Georgia"/>
                <a:cs typeface="Georgia"/>
                <a:sym typeface="Georgia"/>
              </a:endParaRPr>
            </a:p>
          </p:txBody>
        </p:sp>
        <p:sp>
          <p:nvSpPr>
            <p:cNvPr id="489" name="Google Shape;489;p59"/>
            <p:cNvSpPr/>
            <p:nvPr/>
          </p:nvSpPr>
          <p:spPr>
            <a:xfrm rot="10800000">
              <a:off x="0" y="1355442"/>
              <a:ext cx="1658540" cy="1368149"/>
            </a:xfrm>
            <a:prstGeom prst="upArrowCallout">
              <a:avLst>
                <a:gd fmla="val 5000" name="adj1"/>
                <a:gd fmla="val 10000" name="adj2"/>
                <a:gd fmla="val 15000" name="adj3"/>
                <a:gd fmla="val 64977" name="adj4"/>
              </a:avLst>
            </a:prstGeom>
            <a:solidFill>
              <a:schemeClr val="dk2"/>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59"/>
            <p:cNvSpPr txBox="1"/>
            <p:nvPr/>
          </p:nvSpPr>
          <p:spPr>
            <a:xfrm>
              <a:off x="0" y="1355442"/>
              <a:ext cx="1658540" cy="889297"/>
            </a:xfrm>
            <a:prstGeom prst="rect">
              <a:avLst/>
            </a:prstGeom>
            <a:solidFill>
              <a:schemeClr val="dk2"/>
            </a:solidFill>
            <a:ln>
              <a:noFill/>
            </a:ln>
          </p:spPr>
          <p:txBody>
            <a:bodyPr anchorCtr="0" anchor="ctr" bIns="220450" lIns="117950" spcFirstLastPara="1" rIns="117950" wrap="square" tIns="220450">
              <a:noAutofit/>
            </a:bodyPr>
            <a:lstStyle/>
            <a:p>
              <a:pPr indent="0" lvl="0" marL="0" marR="0" rtl="0" algn="ctr">
                <a:lnSpc>
                  <a:spcPct val="90000"/>
                </a:lnSpc>
                <a:spcBef>
                  <a:spcPts val="0"/>
                </a:spcBef>
                <a:spcAft>
                  <a:spcPts val="0"/>
                </a:spcAft>
                <a:buClr>
                  <a:schemeClr val="lt1"/>
                </a:buClr>
                <a:buSzPts val="3100"/>
                <a:buFont typeface="Calibri"/>
                <a:buNone/>
              </a:pPr>
              <a:r>
                <a:rPr b="0" i="0" lang="en-US" sz="2600" u="none" cap="none" strike="noStrike">
                  <a:solidFill>
                    <a:schemeClr val="lt1"/>
                  </a:solidFill>
                  <a:latin typeface="Arial Black"/>
                  <a:ea typeface="Arial Black"/>
                  <a:cs typeface="Arial Black"/>
                  <a:sym typeface="Arial Black"/>
                </a:rPr>
                <a:t>Listen</a:t>
              </a:r>
              <a:endParaRPr b="0" i="0" sz="900" u="none" cap="none" strike="noStrike">
                <a:solidFill>
                  <a:srgbClr val="000000"/>
                </a:solidFill>
                <a:latin typeface="Arial Black"/>
                <a:ea typeface="Arial Black"/>
                <a:cs typeface="Arial Black"/>
                <a:sym typeface="Arial Black"/>
              </a:endParaRPr>
            </a:p>
          </p:txBody>
        </p:sp>
        <p:sp>
          <p:nvSpPr>
            <p:cNvPr id="491" name="Google Shape;491;p59"/>
            <p:cNvSpPr/>
            <p:nvPr/>
          </p:nvSpPr>
          <p:spPr>
            <a:xfrm>
              <a:off x="1658540" y="1355442"/>
              <a:ext cx="4975621" cy="889297"/>
            </a:xfrm>
            <a:prstGeom prst="rect">
              <a:avLst/>
            </a:prstGeom>
            <a:solidFill>
              <a:schemeClr val="lt2"/>
            </a:solidFill>
            <a:ln cap="flat" cmpd="sng" w="12700">
              <a:solidFill>
                <a:srgbClr val="DFDFDF">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59"/>
            <p:cNvSpPr txBox="1"/>
            <p:nvPr/>
          </p:nvSpPr>
          <p:spPr>
            <a:xfrm>
              <a:off x="1658537" y="1355437"/>
              <a:ext cx="4975500" cy="889200"/>
            </a:xfrm>
            <a:prstGeom prst="rect">
              <a:avLst/>
            </a:prstGeom>
            <a:noFill/>
            <a:ln>
              <a:noFill/>
            </a:ln>
          </p:spPr>
          <p:txBody>
            <a:bodyPr anchorCtr="0" anchor="ctr" bIns="203200" lIns="100925" spcFirstLastPara="1" rIns="100925" wrap="square" tIns="203200">
              <a:noAutofit/>
            </a:bodyPr>
            <a:lstStyle/>
            <a:p>
              <a:pPr indent="0" lvl="0" marL="0" marR="0" rtl="0" algn="l">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Georgia"/>
                  <a:ea typeface="Georgia"/>
                  <a:cs typeface="Georgia"/>
                  <a:sym typeface="Georgia"/>
                </a:rPr>
                <a:t>Observe the discourse online and offline within your community</a:t>
              </a:r>
              <a:endParaRPr b="0" i="0" sz="1400" u="none" cap="none" strike="noStrike">
                <a:solidFill>
                  <a:schemeClr val="dk1"/>
                </a:solidFill>
                <a:latin typeface="Georgia"/>
                <a:ea typeface="Georgia"/>
                <a:cs typeface="Georgia"/>
                <a:sym typeface="Georgia"/>
              </a:endParaRPr>
            </a:p>
          </p:txBody>
        </p:sp>
        <p:sp>
          <p:nvSpPr>
            <p:cNvPr id="493" name="Google Shape;493;p59"/>
            <p:cNvSpPr/>
            <p:nvPr/>
          </p:nvSpPr>
          <p:spPr>
            <a:xfrm rot="10800000">
              <a:off x="140" y="785"/>
              <a:ext cx="1658400" cy="1368000"/>
            </a:xfrm>
            <a:prstGeom prst="upArrowCallout">
              <a:avLst>
                <a:gd fmla="val 5000" name="adj1"/>
                <a:gd fmla="val 10000" name="adj2"/>
                <a:gd fmla="val 15000" name="adj3"/>
                <a:gd fmla="val 64977" name="adj4"/>
              </a:avLst>
            </a:prstGeom>
            <a:solidFill>
              <a:schemeClr val="dk2"/>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59"/>
            <p:cNvSpPr txBox="1"/>
            <p:nvPr/>
          </p:nvSpPr>
          <p:spPr>
            <a:xfrm>
              <a:off x="0" y="636"/>
              <a:ext cx="1658400" cy="889200"/>
            </a:xfrm>
            <a:prstGeom prst="rect">
              <a:avLst/>
            </a:prstGeom>
            <a:solidFill>
              <a:schemeClr val="dk2"/>
            </a:solidFill>
            <a:ln>
              <a:noFill/>
            </a:ln>
          </p:spPr>
          <p:txBody>
            <a:bodyPr anchorCtr="0" anchor="ctr" bIns="220450" lIns="117950" spcFirstLastPara="1" rIns="117950" wrap="square" tIns="220450">
              <a:noAutofit/>
            </a:bodyPr>
            <a:lstStyle/>
            <a:p>
              <a:pPr indent="0" lvl="0" marL="0" marR="0" rtl="0" algn="ctr">
                <a:lnSpc>
                  <a:spcPct val="90000"/>
                </a:lnSpc>
                <a:spcBef>
                  <a:spcPts val="0"/>
                </a:spcBef>
                <a:spcAft>
                  <a:spcPts val="0"/>
                </a:spcAft>
                <a:buClr>
                  <a:schemeClr val="lt1"/>
                </a:buClr>
                <a:buSzPts val="3100"/>
                <a:buFont typeface="Calibri"/>
                <a:buNone/>
              </a:pPr>
              <a:r>
                <a:rPr b="0" i="0" lang="en-US" sz="2600" u="none" cap="none" strike="noStrike">
                  <a:solidFill>
                    <a:schemeClr val="lt1"/>
                  </a:solidFill>
                  <a:latin typeface="Arial Black"/>
                  <a:ea typeface="Arial Black"/>
                  <a:cs typeface="Arial Black"/>
                  <a:sym typeface="Arial Black"/>
                </a:rPr>
                <a:t>Train</a:t>
              </a:r>
              <a:endParaRPr b="0" i="0" sz="900" u="none" cap="none" strike="noStrike">
                <a:solidFill>
                  <a:srgbClr val="000000"/>
                </a:solidFill>
                <a:latin typeface="Arial Black"/>
                <a:ea typeface="Arial Black"/>
                <a:cs typeface="Arial Black"/>
                <a:sym typeface="Arial Black"/>
              </a:endParaRPr>
            </a:p>
          </p:txBody>
        </p:sp>
        <p:sp>
          <p:nvSpPr>
            <p:cNvPr id="495" name="Google Shape;495;p59"/>
            <p:cNvSpPr/>
            <p:nvPr/>
          </p:nvSpPr>
          <p:spPr>
            <a:xfrm>
              <a:off x="1658540" y="636"/>
              <a:ext cx="4975621" cy="889297"/>
            </a:xfrm>
            <a:prstGeom prst="rect">
              <a:avLst/>
            </a:prstGeom>
            <a:solidFill>
              <a:schemeClr val="lt2"/>
            </a:solidFill>
            <a:ln cap="flat" cmpd="sng" w="12700">
              <a:solidFill>
                <a:srgbClr val="DFDFDF">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59"/>
            <p:cNvSpPr txBox="1"/>
            <p:nvPr/>
          </p:nvSpPr>
          <p:spPr>
            <a:xfrm>
              <a:off x="1658537" y="637"/>
              <a:ext cx="4975500" cy="889200"/>
            </a:xfrm>
            <a:prstGeom prst="rect">
              <a:avLst/>
            </a:prstGeom>
            <a:noFill/>
            <a:ln>
              <a:noFill/>
            </a:ln>
          </p:spPr>
          <p:txBody>
            <a:bodyPr anchorCtr="0" anchor="ctr" bIns="203200" lIns="100925" spcFirstLastPara="1" rIns="100925" wrap="square" tIns="203200">
              <a:noAutofit/>
            </a:bodyPr>
            <a:lstStyle/>
            <a:p>
              <a:pPr indent="0" lvl="0" marL="0" marR="0" rtl="0" algn="l">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Georgia"/>
                  <a:ea typeface="Georgia"/>
                  <a:cs typeface="Georgia"/>
                  <a:sym typeface="Georgia"/>
                </a:rPr>
                <a:t>Learn to recognize common forms of misinformation.</a:t>
              </a:r>
              <a:endParaRPr b="0" i="0" sz="1400" u="none" cap="none" strike="noStrike">
                <a:solidFill>
                  <a:schemeClr val="dk1"/>
                </a:solidFill>
                <a:latin typeface="Georgia"/>
                <a:ea typeface="Georgia"/>
                <a:cs typeface="Georgia"/>
                <a:sym typeface="Georgia"/>
              </a:endParaRPr>
            </a:p>
          </p:txBody>
        </p:sp>
      </p:grpSp>
      <p:pic>
        <p:nvPicPr>
          <p:cNvPr id="497" name="Google Shape;497;p59"/>
          <p:cNvPicPr preferRelativeResize="0"/>
          <p:nvPr/>
        </p:nvPicPr>
        <p:blipFill rotWithShape="1">
          <a:blip r:embed="rId3">
            <a:alphaModFix/>
          </a:blip>
          <a:srcRect b="38894" l="10225" r="9574" t="21333"/>
          <a:stretch/>
        </p:blipFill>
        <p:spPr>
          <a:xfrm>
            <a:off x="259300" y="4647010"/>
            <a:ext cx="698500" cy="3524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1" name="Shape 501"/>
        <p:cNvGrpSpPr/>
        <p:nvPr/>
      </p:nvGrpSpPr>
      <p:grpSpPr>
        <a:xfrm>
          <a:off x="0" y="0"/>
          <a:ext cx="0" cy="0"/>
          <a:chOff x="0" y="0"/>
          <a:chExt cx="0" cy="0"/>
        </a:xfrm>
      </p:grpSpPr>
      <p:sp>
        <p:nvSpPr>
          <p:cNvPr id="502" name="Google Shape;502;p60"/>
          <p:cNvSpPr txBox="1"/>
          <p:nvPr>
            <p:ph type="title"/>
          </p:nvPr>
        </p:nvSpPr>
        <p:spPr>
          <a:xfrm>
            <a:off x="917550" y="239924"/>
            <a:ext cx="7030800" cy="994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3960"/>
              <a:buFont typeface="Calibri"/>
              <a:buNone/>
            </a:pPr>
            <a:r>
              <a:rPr lang="en-US" sz="3459">
                <a:solidFill>
                  <a:schemeClr val="dk1"/>
                </a:solidFill>
                <a:latin typeface="Georgia"/>
                <a:ea typeface="Georgia"/>
                <a:cs typeface="Georgia"/>
                <a:sym typeface="Georgia"/>
              </a:rPr>
              <a:t>The Benefits of Civic Listening</a:t>
            </a:r>
            <a:endParaRPr sz="3459">
              <a:solidFill>
                <a:schemeClr val="dk1"/>
              </a:solidFill>
              <a:latin typeface="Georgia"/>
              <a:ea typeface="Georgia"/>
              <a:cs typeface="Georgia"/>
              <a:sym typeface="Georgia"/>
            </a:endParaRPr>
          </a:p>
        </p:txBody>
      </p:sp>
      <p:grpSp>
        <p:nvGrpSpPr>
          <p:cNvPr id="503" name="Google Shape;503;p60"/>
          <p:cNvGrpSpPr/>
          <p:nvPr/>
        </p:nvGrpSpPr>
        <p:grpSpPr>
          <a:xfrm>
            <a:off x="1263388" y="1449900"/>
            <a:ext cx="6339136" cy="3347188"/>
            <a:chOff x="897569" y="1659"/>
            <a:chExt cx="5839292" cy="3196627"/>
          </a:xfrm>
        </p:grpSpPr>
        <p:sp>
          <p:nvSpPr>
            <p:cNvPr id="504" name="Google Shape;504;p60"/>
            <p:cNvSpPr/>
            <p:nvPr/>
          </p:nvSpPr>
          <p:spPr>
            <a:xfrm>
              <a:off x="897569" y="1659"/>
              <a:ext cx="5839200" cy="930300"/>
            </a:xfrm>
            <a:prstGeom prst="roundRect">
              <a:avLst>
                <a:gd fmla="val 1000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60"/>
            <p:cNvSpPr/>
            <p:nvPr/>
          </p:nvSpPr>
          <p:spPr>
            <a:xfrm>
              <a:off x="1075102" y="1660"/>
              <a:ext cx="5562379" cy="93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60"/>
            <p:cNvSpPr txBox="1"/>
            <p:nvPr/>
          </p:nvSpPr>
          <p:spPr>
            <a:xfrm>
              <a:off x="1075102" y="1660"/>
              <a:ext cx="5562300" cy="931200"/>
            </a:xfrm>
            <a:prstGeom prst="rect">
              <a:avLst/>
            </a:prstGeom>
            <a:noFill/>
            <a:ln>
              <a:noFill/>
            </a:ln>
          </p:spPr>
          <p:txBody>
            <a:bodyPr anchorCtr="0" anchor="ctr" bIns="98550" lIns="98550" spcFirstLastPara="1" rIns="98550" wrap="square" tIns="98550">
              <a:noAutofit/>
            </a:bodyPr>
            <a:lstStyle/>
            <a:p>
              <a:pPr indent="0" lvl="0" marL="0" marR="0" rtl="0" algn="l">
                <a:lnSpc>
                  <a:spcPct val="100000"/>
                </a:lnSpc>
                <a:spcBef>
                  <a:spcPts val="0"/>
                </a:spcBef>
                <a:spcAft>
                  <a:spcPts val="0"/>
                </a:spcAft>
                <a:buClr>
                  <a:schemeClr val="dk1"/>
                </a:buClr>
                <a:buSzPts val="1400"/>
                <a:buFont typeface="Calibri"/>
                <a:buNone/>
              </a:pPr>
              <a:r>
                <a:rPr b="1" i="0" lang="en-US" sz="1400" u="none" cap="none" strike="noStrike">
                  <a:solidFill>
                    <a:schemeClr val="lt1"/>
                  </a:solidFill>
                  <a:latin typeface="Calibri"/>
                  <a:ea typeface="Calibri"/>
                  <a:cs typeface="Calibri"/>
                  <a:sym typeface="Calibri"/>
                </a:rPr>
                <a:t>Resilience</a:t>
              </a:r>
              <a:r>
                <a:rPr b="0" i="0" lang="en-US" sz="1400" u="none" cap="none" strike="noStrike">
                  <a:solidFill>
                    <a:schemeClr val="lt1"/>
                  </a:solidFill>
                  <a:latin typeface="Calibri"/>
                  <a:ea typeface="Calibri"/>
                  <a:cs typeface="Calibri"/>
                  <a:sym typeface="Calibri"/>
                </a:rPr>
                <a:t> - Learning to recognize misinformation helps you build up immunity to future versions. You become an anti-disinformation antibody ensuring the long-term health of the discourse within your community.</a:t>
              </a:r>
              <a:endParaRPr b="0" i="0" sz="1400" u="none" cap="none" strike="noStrike">
                <a:solidFill>
                  <a:schemeClr val="lt1"/>
                </a:solidFill>
                <a:latin typeface="Arial"/>
                <a:ea typeface="Arial"/>
                <a:cs typeface="Arial"/>
                <a:sym typeface="Arial"/>
              </a:endParaRPr>
            </a:p>
          </p:txBody>
        </p:sp>
        <p:sp>
          <p:nvSpPr>
            <p:cNvPr id="507" name="Google Shape;507;p60"/>
            <p:cNvSpPr/>
            <p:nvPr/>
          </p:nvSpPr>
          <p:spPr>
            <a:xfrm>
              <a:off x="897661" y="1134311"/>
              <a:ext cx="5839200" cy="930300"/>
            </a:xfrm>
            <a:prstGeom prst="roundRect">
              <a:avLst>
                <a:gd fmla="val 10000"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60"/>
            <p:cNvSpPr/>
            <p:nvPr/>
          </p:nvSpPr>
          <p:spPr>
            <a:xfrm>
              <a:off x="1075102" y="1134323"/>
              <a:ext cx="5562379" cy="93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60"/>
            <p:cNvSpPr txBox="1"/>
            <p:nvPr/>
          </p:nvSpPr>
          <p:spPr>
            <a:xfrm>
              <a:off x="1075102" y="1134323"/>
              <a:ext cx="5562379" cy="931300"/>
            </a:xfrm>
            <a:prstGeom prst="rect">
              <a:avLst/>
            </a:prstGeom>
            <a:noFill/>
            <a:ln>
              <a:noFill/>
            </a:ln>
          </p:spPr>
          <p:txBody>
            <a:bodyPr anchorCtr="0" anchor="ctr" bIns="98550" lIns="98550" spcFirstLastPara="1" rIns="98550" wrap="square" tIns="98550">
              <a:noAutofit/>
            </a:bodyPr>
            <a:lstStyle/>
            <a:p>
              <a:pPr indent="0" lvl="0" marL="0" marR="0" rtl="0" algn="l">
                <a:lnSpc>
                  <a:spcPct val="100000"/>
                </a:lnSpc>
                <a:spcBef>
                  <a:spcPts val="0"/>
                </a:spcBef>
                <a:spcAft>
                  <a:spcPts val="0"/>
                </a:spcAft>
                <a:buClr>
                  <a:schemeClr val="dk1"/>
                </a:buClr>
                <a:buSzPts val="1400"/>
                <a:buFont typeface="Calibri"/>
                <a:buNone/>
              </a:pPr>
              <a:r>
                <a:rPr b="1" i="0" lang="en-US" sz="1400" u="none" cap="none" strike="noStrike">
                  <a:solidFill>
                    <a:schemeClr val="lt1"/>
                  </a:solidFill>
                  <a:latin typeface="Calibri"/>
                  <a:ea typeface="Calibri"/>
                  <a:cs typeface="Calibri"/>
                  <a:sym typeface="Calibri"/>
                </a:rPr>
                <a:t>Situational Awareness - </a:t>
              </a:r>
              <a:r>
                <a:rPr b="0" i="0" lang="en-US" sz="1400" u="none" cap="none" strike="noStrike">
                  <a:solidFill>
                    <a:schemeClr val="lt1"/>
                  </a:solidFill>
                  <a:latin typeface="Calibri"/>
                  <a:ea typeface="Calibri"/>
                  <a:cs typeface="Calibri"/>
                  <a:sym typeface="Calibri"/>
                </a:rPr>
                <a:t>a broad, diverse, and representative understanding of the narratives impacting communities ensures coordinated action can be targeted, and insights can be shared across geographies.</a:t>
              </a:r>
              <a:endParaRPr b="0" i="0" sz="1400" u="none" cap="none" strike="noStrike">
                <a:solidFill>
                  <a:schemeClr val="lt1"/>
                </a:solidFill>
                <a:latin typeface="Arial"/>
                <a:ea typeface="Arial"/>
                <a:cs typeface="Arial"/>
                <a:sym typeface="Arial"/>
              </a:endParaRPr>
            </a:p>
          </p:txBody>
        </p:sp>
        <p:sp>
          <p:nvSpPr>
            <p:cNvPr id="510" name="Google Shape;510;p60"/>
            <p:cNvSpPr/>
            <p:nvPr/>
          </p:nvSpPr>
          <p:spPr>
            <a:xfrm>
              <a:off x="897661" y="2266987"/>
              <a:ext cx="5839200" cy="930300"/>
            </a:xfrm>
            <a:prstGeom prst="roundRect">
              <a:avLst>
                <a:gd fmla="val 1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60"/>
            <p:cNvSpPr/>
            <p:nvPr/>
          </p:nvSpPr>
          <p:spPr>
            <a:xfrm>
              <a:off x="1075102" y="2266986"/>
              <a:ext cx="5562379" cy="93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60"/>
            <p:cNvSpPr txBox="1"/>
            <p:nvPr/>
          </p:nvSpPr>
          <p:spPr>
            <a:xfrm>
              <a:off x="1075102" y="2266986"/>
              <a:ext cx="5562379" cy="931300"/>
            </a:xfrm>
            <a:prstGeom prst="rect">
              <a:avLst/>
            </a:prstGeom>
            <a:noFill/>
            <a:ln>
              <a:noFill/>
            </a:ln>
          </p:spPr>
          <p:txBody>
            <a:bodyPr anchorCtr="0" anchor="ctr" bIns="98550" lIns="98550" spcFirstLastPara="1" rIns="98550" wrap="square" tIns="98550">
              <a:noAutofit/>
            </a:bodyPr>
            <a:lstStyle/>
            <a:p>
              <a:pPr indent="0" lvl="0" marL="0" marR="0" rtl="0" algn="l">
                <a:lnSpc>
                  <a:spcPct val="100000"/>
                </a:lnSpc>
                <a:spcBef>
                  <a:spcPts val="0"/>
                </a:spcBef>
                <a:spcAft>
                  <a:spcPts val="0"/>
                </a:spcAft>
                <a:buClr>
                  <a:schemeClr val="dk1"/>
                </a:buClr>
                <a:buSzPts val="1400"/>
                <a:buFont typeface="Calibri"/>
                <a:buNone/>
              </a:pPr>
              <a:r>
                <a:rPr b="1" i="0" lang="en-US" sz="1400" u="none" cap="none" strike="noStrike">
                  <a:solidFill>
                    <a:schemeClr val="lt1"/>
                  </a:solidFill>
                  <a:latin typeface="Calibri"/>
                  <a:ea typeface="Calibri"/>
                  <a:cs typeface="Calibri"/>
                  <a:sym typeface="Calibri"/>
                </a:rPr>
                <a:t>Accountability </a:t>
              </a:r>
              <a:r>
                <a:rPr b="0" i="0" lang="en-US" sz="1400" u="none" cap="none" strike="noStrike">
                  <a:solidFill>
                    <a:schemeClr val="lt1"/>
                  </a:solidFill>
                  <a:latin typeface="Calibri"/>
                  <a:ea typeface="Calibri"/>
                  <a:cs typeface="Calibri"/>
                  <a:sym typeface="Calibri"/>
                </a:rPr>
                <a:t>- Patterns can be identified to enable investigative reporting, research, litigation, and regulation that will hold bad actors and platforms accountable.</a:t>
              </a:r>
              <a:endParaRPr b="0" i="0" sz="1400" u="none" cap="none" strike="noStrike">
                <a:solidFill>
                  <a:schemeClr val="dk1"/>
                </a:solidFill>
                <a:latin typeface="Calibri"/>
                <a:ea typeface="Calibri"/>
                <a:cs typeface="Calibri"/>
                <a:sym typeface="Calibri"/>
              </a:endParaRPr>
            </a:p>
          </p:txBody>
        </p:sp>
      </p:grpSp>
      <p:pic>
        <p:nvPicPr>
          <p:cNvPr id="513" name="Google Shape;513;p60"/>
          <p:cNvPicPr preferRelativeResize="0"/>
          <p:nvPr/>
        </p:nvPicPr>
        <p:blipFill rotWithShape="1">
          <a:blip r:embed="rId3">
            <a:alphaModFix/>
          </a:blip>
          <a:srcRect b="38894" l="10225" r="9574" t="21333"/>
          <a:stretch/>
        </p:blipFill>
        <p:spPr>
          <a:xfrm>
            <a:off x="301475" y="4647010"/>
            <a:ext cx="698500" cy="3524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7" name="Shape 517"/>
        <p:cNvGrpSpPr/>
        <p:nvPr/>
      </p:nvGrpSpPr>
      <p:grpSpPr>
        <a:xfrm>
          <a:off x="0" y="0"/>
          <a:ext cx="0" cy="0"/>
          <a:chOff x="0" y="0"/>
          <a:chExt cx="0" cy="0"/>
        </a:xfrm>
      </p:grpSpPr>
      <p:pic>
        <p:nvPicPr>
          <p:cNvPr descr="Qr code&#10;&#10;Description automatically generated" id="518" name="Google Shape;518;p61"/>
          <p:cNvPicPr preferRelativeResize="0"/>
          <p:nvPr>
            <p:ph idx="1" type="body"/>
          </p:nvPr>
        </p:nvPicPr>
        <p:blipFill rotWithShape="1">
          <a:blip r:embed="rId3">
            <a:alphaModFix/>
          </a:blip>
          <a:srcRect b="0" l="0" r="0" t="0"/>
          <a:stretch/>
        </p:blipFill>
        <p:spPr>
          <a:xfrm>
            <a:off x="283075" y="780050"/>
            <a:ext cx="3081000" cy="3091200"/>
          </a:xfrm>
          <a:prstGeom prst="rect">
            <a:avLst/>
          </a:prstGeom>
          <a:noFill/>
          <a:ln>
            <a:noFill/>
          </a:ln>
        </p:spPr>
      </p:pic>
      <p:sp>
        <p:nvSpPr>
          <p:cNvPr id="519" name="Google Shape;519;p61"/>
          <p:cNvSpPr txBox="1"/>
          <p:nvPr>
            <p:ph type="title"/>
          </p:nvPr>
        </p:nvSpPr>
        <p:spPr>
          <a:xfrm>
            <a:off x="900141" y="-2533"/>
            <a:ext cx="7030800" cy="994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US" sz="4400">
                <a:solidFill>
                  <a:schemeClr val="dk1"/>
                </a:solidFill>
                <a:latin typeface="Calibri"/>
                <a:ea typeface="Calibri"/>
                <a:cs typeface="Calibri"/>
                <a:sym typeface="Calibri"/>
              </a:rPr>
              <a:t>Start Today</a:t>
            </a:r>
            <a:endParaRPr>
              <a:solidFill>
                <a:schemeClr val="dk1"/>
              </a:solidFill>
            </a:endParaRPr>
          </a:p>
        </p:txBody>
      </p:sp>
      <p:sp>
        <p:nvSpPr>
          <p:cNvPr id="520" name="Google Shape;520;p61"/>
          <p:cNvSpPr txBox="1"/>
          <p:nvPr/>
        </p:nvSpPr>
        <p:spPr>
          <a:xfrm>
            <a:off x="4692359" y="1517531"/>
            <a:ext cx="3912000" cy="16161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+1 859 374 8741</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+1 202 301 8788 </a:t>
            </a:r>
            <a:r>
              <a:rPr b="0" i="0" lang="en-US" sz="1800" u="sng" cap="none" strike="noStrike">
                <a:solidFill>
                  <a:schemeClr val="dk1"/>
                </a:solidFill>
                <a:latin typeface="Proxima Nova"/>
                <a:ea typeface="Proxima Nova"/>
                <a:cs typeface="Proxima Nova"/>
                <a:sym typeface="Proxima Nova"/>
                <a:hlinkClick r:id="rId4">
                  <a:extLst>
                    <a:ext uri="{A12FA001-AC4F-418D-AE19-62706E023703}">
                      <ahyp:hlinkClr val="tx"/>
                    </a:ext>
                  </a:extLst>
                </a:hlinkClick>
              </a:rPr>
              <a:t>lwv@tips.junkipedia.org</a:t>
            </a:r>
            <a:endParaRPr b="0" i="0" sz="1800" u="sng" cap="none" strike="noStrike">
              <a:solidFill>
                <a:schemeClr val="dk1"/>
              </a:solidFill>
              <a:latin typeface="Calibri"/>
              <a:ea typeface="Calibri"/>
              <a:cs typeface="Calibri"/>
              <a:sym typeface="Calibri"/>
              <a:hlinkClick r:id="rId5">
                <a:extLst>
                  <a:ext uri="{A12FA001-AC4F-418D-AE19-62706E023703}">
                    <ahyp:hlinkClr val="tx"/>
                  </a:ext>
                </a:extLst>
              </a:hlinkClick>
            </a:endParaRPr>
          </a:p>
          <a:p>
            <a:pPr indent="0" lvl="0" marL="0" marR="0" rtl="0" algn="l">
              <a:lnSpc>
                <a:spcPct val="150000"/>
              </a:lnSpc>
              <a:spcBef>
                <a:spcPts val="0"/>
              </a:spcBef>
              <a:spcAft>
                <a:spcPts val="0"/>
              </a:spcAft>
              <a:buClr>
                <a:srgbClr val="000000"/>
              </a:buClr>
              <a:buSzPts val="1800"/>
              <a:buFont typeface="Arial"/>
              <a:buNone/>
            </a:pPr>
            <a:r>
              <a:rPr b="0" i="0" lang="en-US" sz="1800" u="sng" cap="none" strike="noStrike">
                <a:solidFill>
                  <a:schemeClr val="dk1"/>
                </a:solidFill>
                <a:latin typeface="Proxima Nova"/>
                <a:ea typeface="Proxima Nova"/>
                <a:cs typeface="Proxima Nova"/>
                <a:sym typeface="Proxima Nova"/>
                <a:hlinkClick r:id="rId6">
                  <a:extLst>
                    <a:ext uri="{A12FA001-AC4F-418D-AE19-62706E023703}">
                      <ahyp:hlinkClr val="tx"/>
                    </a:ext>
                  </a:extLst>
                </a:hlinkClick>
              </a:rPr>
              <a:t>www.junkipedia.org/tips/lwv</a:t>
            </a:r>
            <a:endParaRPr b="0" i="0" sz="1800" u="none" cap="none" strike="noStrike">
              <a:solidFill>
                <a:schemeClr val="dk1"/>
              </a:solidFill>
              <a:latin typeface="Proxima Nova"/>
              <a:ea typeface="Proxima Nova"/>
              <a:cs typeface="Proxima Nova"/>
              <a:sym typeface="Proxima Nova"/>
            </a:endParaRPr>
          </a:p>
        </p:txBody>
      </p:sp>
      <p:sp>
        <p:nvSpPr>
          <p:cNvPr id="521" name="Google Shape;521;p61"/>
          <p:cNvSpPr txBox="1"/>
          <p:nvPr/>
        </p:nvSpPr>
        <p:spPr>
          <a:xfrm>
            <a:off x="3236440" y="1517531"/>
            <a:ext cx="1455900" cy="1616100"/>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SMS</a:t>
            </a:r>
            <a:endParaRPr b="0" i="0" sz="1800" u="none" cap="none" strike="noStrike">
              <a:solidFill>
                <a:schemeClr val="dk1"/>
              </a:solidFill>
              <a:latin typeface="Calibri"/>
              <a:ea typeface="Calibri"/>
              <a:cs typeface="Calibri"/>
              <a:sym typeface="Calibri"/>
            </a:endParaRPr>
          </a:p>
          <a:p>
            <a:pPr indent="0" lvl="0" marL="0" marR="0" rtl="0" algn="r">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WhatsApp</a:t>
            </a:r>
            <a:endParaRPr b="0" i="0" sz="1800" u="none" cap="none" strike="noStrike">
              <a:solidFill>
                <a:schemeClr val="dk1"/>
              </a:solidFill>
              <a:latin typeface="Calibri"/>
              <a:ea typeface="Calibri"/>
              <a:cs typeface="Calibri"/>
              <a:sym typeface="Calibri"/>
            </a:endParaRPr>
          </a:p>
          <a:p>
            <a:pPr indent="0" lvl="0" marL="0" marR="0" rtl="0" algn="r">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Email</a:t>
            </a:r>
            <a:endParaRPr b="0" i="0" sz="1400" u="none" cap="none" strike="noStrike">
              <a:solidFill>
                <a:schemeClr val="dk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Web</a:t>
            </a:r>
            <a:endParaRPr b="0" i="0" sz="1600" u="none" cap="none" strike="noStrike">
              <a:solidFill>
                <a:schemeClr val="dk1"/>
              </a:solidFill>
              <a:latin typeface="Proxima Nova"/>
              <a:ea typeface="Proxima Nova"/>
              <a:cs typeface="Proxima Nova"/>
              <a:sym typeface="Proxima Nova"/>
            </a:endParaRPr>
          </a:p>
        </p:txBody>
      </p:sp>
      <p:sp>
        <p:nvSpPr>
          <p:cNvPr id="522" name="Google Shape;522;p61"/>
          <p:cNvSpPr/>
          <p:nvPr/>
        </p:nvSpPr>
        <p:spPr>
          <a:xfrm>
            <a:off x="1263388" y="3871250"/>
            <a:ext cx="6339000" cy="974100"/>
          </a:xfrm>
          <a:prstGeom prst="roundRect">
            <a:avLst>
              <a:gd fmla="val 1000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61"/>
          <p:cNvSpPr txBox="1"/>
          <p:nvPr/>
        </p:nvSpPr>
        <p:spPr>
          <a:xfrm>
            <a:off x="1328450" y="4050500"/>
            <a:ext cx="25020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Join the League effort at the Civic Listening Corps: </a:t>
            </a:r>
            <a:endParaRPr b="1" i="0" sz="1400" u="none" cap="none" strike="noStrike">
              <a:solidFill>
                <a:schemeClr val="lt1"/>
              </a:solidFill>
              <a:latin typeface="Arial"/>
              <a:ea typeface="Arial"/>
              <a:cs typeface="Arial"/>
              <a:sym typeface="Arial"/>
            </a:endParaRPr>
          </a:p>
        </p:txBody>
      </p:sp>
      <p:sp>
        <p:nvSpPr>
          <p:cNvPr id="524" name="Google Shape;524;p61"/>
          <p:cNvSpPr txBox="1"/>
          <p:nvPr/>
        </p:nvSpPr>
        <p:spPr>
          <a:xfrm>
            <a:off x="4129200" y="4142750"/>
            <a:ext cx="3397800" cy="4464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700"/>
              <a:buFont typeface="Arial"/>
              <a:buNone/>
            </a:pPr>
            <a:r>
              <a:rPr b="1" i="0" lang="en-US" sz="1700" u="none" cap="none" strike="noStrike">
                <a:solidFill>
                  <a:schemeClr val="lt1"/>
                </a:solidFill>
                <a:uFill>
                  <a:noFill/>
                </a:uFill>
                <a:latin typeface="Arial"/>
                <a:ea typeface="Arial"/>
                <a:cs typeface="Arial"/>
                <a:sym typeface="Arial"/>
                <a:hlinkClick r:id="rId7">
                  <a:extLst>
                    <a:ext uri="{A12FA001-AC4F-418D-AE19-62706E023703}">
                      <ahyp:hlinkClr val="tx"/>
                    </a:ext>
                  </a:extLst>
                </a:hlinkClick>
              </a:rPr>
              <a:t>tinyurl.com/lwvciviclistening</a:t>
            </a:r>
            <a:endParaRPr b="1" i="0" sz="2000" u="none" cap="none" strike="noStrik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62"/>
          <p:cNvSpPr txBox="1"/>
          <p:nvPr>
            <p:ph type="title"/>
          </p:nvPr>
        </p:nvSpPr>
        <p:spPr>
          <a:xfrm>
            <a:off x="710228" y="-110100"/>
            <a:ext cx="8934600" cy="872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DB345"/>
              </a:buClr>
              <a:buSzPts val="2800"/>
              <a:buFont typeface="Calibri"/>
              <a:buNone/>
            </a:pPr>
            <a:r>
              <a:rPr lang="en-US" sz="1800">
                <a:solidFill>
                  <a:srgbClr val="EDB345"/>
                </a:solidFill>
              </a:rPr>
              <a:t>Resources </a:t>
            </a:r>
            <a:r>
              <a:rPr lang="en-US" sz="1800">
                <a:solidFill>
                  <a:schemeClr val="dk1"/>
                </a:solidFill>
              </a:rPr>
              <a:t>from</a:t>
            </a:r>
            <a:r>
              <a:rPr lang="en-US" sz="1800">
                <a:solidFill>
                  <a:srgbClr val="EDB345"/>
                </a:solidFill>
              </a:rPr>
              <a:t> </a:t>
            </a:r>
            <a:r>
              <a:rPr lang="en-US" sz="1800">
                <a:solidFill>
                  <a:schemeClr val="dk1"/>
                </a:solidFill>
              </a:rPr>
              <a:t>“</a:t>
            </a:r>
            <a:r>
              <a:rPr lang="en-US" sz="1800">
                <a:solidFill>
                  <a:schemeClr val="dk1"/>
                </a:solidFill>
              </a:rPr>
              <a:t>Building Resilience to Mis- and Disinformation” (LWVUS)</a:t>
            </a:r>
            <a:endParaRPr sz="1800">
              <a:solidFill>
                <a:schemeClr val="dk1"/>
              </a:solidFill>
            </a:endParaRPr>
          </a:p>
        </p:txBody>
      </p:sp>
      <p:sp>
        <p:nvSpPr>
          <p:cNvPr id="530" name="Google Shape;530;p62"/>
          <p:cNvSpPr txBox="1"/>
          <p:nvPr>
            <p:ph idx="1" type="body"/>
          </p:nvPr>
        </p:nvSpPr>
        <p:spPr>
          <a:xfrm>
            <a:off x="981025" y="536725"/>
            <a:ext cx="8488800" cy="2185500"/>
          </a:xfrm>
          <a:prstGeom prst="rect">
            <a:avLst/>
          </a:prstGeom>
          <a:noFill/>
          <a:ln>
            <a:noFill/>
          </a:ln>
        </p:spPr>
        <p:txBody>
          <a:bodyPr anchorCtr="0" anchor="t" bIns="45700" lIns="91425" spcFirstLastPara="1" rIns="91425" wrap="square" tIns="45700">
            <a:noAutofit/>
          </a:bodyPr>
          <a:lstStyle/>
          <a:p>
            <a:pPr indent="-120650" lvl="0" marL="171450" rtl="0" algn="l">
              <a:lnSpc>
                <a:spcPct val="150000"/>
              </a:lnSpc>
              <a:spcBef>
                <a:spcPts val="0"/>
              </a:spcBef>
              <a:spcAft>
                <a:spcPts val="0"/>
              </a:spcAft>
              <a:buClr>
                <a:schemeClr val="dk1"/>
              </a:buClr>
              <a:buSzPts val="1200"/>
              <a:buChar char="•"/>
            </a:pPr>
            <a:r>
              <a:rPr b="1" lang="en-US" sz="1200">
                <a:solidFill>
                  <a:schemeClr val="dk1"/>
                </a:solidFill>
              </a:rPr>
              <a:t>League of Women Voters:</a:t>
            </a:r>
            <a:r>
              <a:rPr lang="en-US" sz="1200">
                <a:solidFill>
                  <a:schemeClr val="dk1"/>
                </a:solidFill>
              </a:rPr>
              <a:t> </a:t>
            </a:r>
            <a:r>
              <a:rPr lang="en-US" sz="1200" u="sng">
                <a:solidFill>
                  <a:schemeClr val="hlink"/>
                </a:solidFill>
                <a:hlinkClick r:id="rId3"/>
              </a:rPr>
              <a:t>Misinformation Guide</a:t>
            </a:r>
            <a:endParaRPr sz="1200">
              <a:solidFill>
                <a:schemeClr val="dk1"/>
              </a:solidFill>
            </a:endParaRPr>
          </a:p>
          <a:p>
            <a:pPr indent="-120650" lvl="0" marL="171450" rtl="0" algn="l">
              <a:lnSpc>
                <a:spcPct val="150000"/>
              </a:lnSpc>
              <a:spcBef>
                <a:spcPts val="750"/>
              </a:spcBef>
              <a:spcAft>
                <a:spcPts val="0"/>
              </a:spcAft>
              <a:buClr>
                <a:schemeClr val="dk1"/>
              </a:buClr>
              <a:buSzPts val="1200"/>
              <a:buChar char="•"/>
            </a:pPr>
            <a:r>
              <a:rPr b="1" lang="en-US" sz="1200">
                <a:solidFill>
                  <a:schemeClr val="dk1"/>
                </a:solidFill>
              </a:rPr>
              <a:t>Office of the US Surgeon General:</a:t>
            </a:r>
            <a:r>
              <a:rPr lang="en-US" sz="1200">
                <a:solidFill>
                  <a:schemeClr val="dk1"/>
                </a:solidFill>
              </a:rPr>
              <a:t> </a:t>
            </a:r>
            <a:r>
              <a:rPr lang="en-US" sz="1200" u="sng">
                <a:solidFill>
                  <a:schemeClr val="dk1"/>
                </a:solidFill>
                <a:hlinkClick r:id="rId4">
                  <a:extLst>
                    <a:ext uri="{A12FA001-AC4F-418D-AE19-62706E023703}">
                      <ahyp:hlinkClr val="tx"/>
                    </a:ext>
                  </a:extLst>
                </a:hlinkClick>
              </a:rPr>
              <a:t>Misinformation Toolkit</a:t>
            </a:r>
            <a:r>
              <a:rPr lang="en-US" sz="1200">
                <a:solidFill>
                  <a:schemeClr val="dk1"/>
                </a:solidFill>
              </a:rPr>
              <a:t> </a:t>
            </a:r>
            <a:endParaRPr sz="1200">
              <a:solidFill>
                <a:schemeClr val="dk1"/>
              </a:solidFill>
            </a:endParaRPr>
          </a:p>
          <a:p>
            <a:pPr indent="-120650" lvl="0" marL="171450" rtl="0" algn="l">
              <a:lnSpc>
                <a:spcPct val="150000"/>
              </a:lnSpc>
              <a:spcBef>
                <a:spcPts val="750"/>
              </a:spcBef>
              <a:spcAft>
                <a:spcPts val="0"/>
              </a:spcAft>
              <a:buClr>
                <a:schemeClr val="dk1"/>
              </a:buClr>
              <a:buSzPts val="1200"/>
              <a:buChar char="•"/>
            </a:pPr>
            <a:r>
              <a:rPr b="1" lang="en-US" sz="1200">
                <a:solidFill>
                  <a:schemeClr val="dk1"/>
                </a:solidFill>
              </a:rPr>
              <a:t>Union of Concerned Scientists:</a:t>
            </a:r>
            <a:r>
              <a:rPr lang="en-US" sz="1200">
                <a:solidFill>
                  <a:schemeClr val="dk1"/>
                </a:solidFill>
              </a:rPr>
              <a:t> </a:t>
            </a:r>
            <a:r>
              <a:rPr lang="en-US" sz="1200" u="sng">
                <a:solidFill>
                  <a:schemeClr val="dk1"/>
                </a:solidFill>
                <a:hlinkClick r:id="rId5">
                  <a:extLst>
                    <a:ext uri="{A12FA001-AC4F-418D-AE19-62706E023703}">
                      <ahyp:hlinkClr val="tx"/>
                    </a:ext>
                  </a:extLst>
                </a:hlinkClick>
              </a:rPr>
              <a:t>Countering Disinformation in Your Community</a:t>
            </a:r>
            <a:endParaRPr sz="1200">
              <a:solidFill>
                <a:schemeClr val="dk1"/>
              </a:solidFill>
            </a:endParaRPr>
          </a:p>
          <a:p>
            <a:pPr indent="-120650" lvl="0" marL="171450" rtl="0" algn="l">
              <a:lnSpc>
                <a:spcPct val="150000"/>
              </a:lnSpc>
              <a:spcBef>
                <a:spcPts val="750"/>
              </a:spcBef>
              <a:spcAft>
                <a:spcPts val="0"/>
              </a:spcAft>
              <a:buClr>
                <a:schemeClr val="dk1"/>
              </a:buClr>
              <a:buSzPts val="1200"/>
              <a:buChar char="•"/>
            </a:pPr>
            <a:r>
              <a:rPr b="1" lang="en-US" sz="1200">
                <a:solidFill>
                  <a:schemeClr val="dk1"/>
                </a:solidFill>
              </a:rPr>
              <a:t>George Mason University: </a:t>
            </a:r>
            <a:r>
              <a:rPr lang="en-US" sz="1200" u="sng">
                <a:solidFill>
                  <a:schemeClr val="dk1"/>
                </a:solidFill>
                <a:hlinkClick r:id="rId6">
                  <a:extLst>
                    <a:ext uri="{A12FA001-AC4F-418D-AE19-62706E023703}">
                      <ahyp:hlinkClr val="tx"/>
                    </a:ext>
                  </a:extLst>
                </a:hlinkClick>
              </a:rPr>
              <a:t>Debunking Handbook 2020</a:t>
            </a:r>
            <a:endParaRPr sz="1200">
              <a:solidFill>
                <a:schemeClr val="dk1"/>
              </a:solidFill>
            </a:endParaRPr>
          </a:p>
          <a:p>
            <a:pPr indent="-120650" lvl="0" marL="171450" rtl="0" algn="l">
              <a:lnSpc>
                <a:spcPct val="150000"/>
              </a:lnSpc>
              <a:spcBef>
                <a:spcPts val="750"/>
              </a:spcBef>
              <a:spcAft>
                <a:spcPts val="0"/>
              </a:spcAft>
              <a:buClr>
                <a:schemeClr val="dk1"/>
              </a:buClr>
              <a:buSzPts val="1200"/>
              <a:buChar char="•"/>
            </a:pPr>
            <a:r>
              <a:rPr b="1" lang="en-US" sz="1200" u="sng">
                <a:solidFill>
                  <a:schemeClr val="dk1"/>
                </a:solidFill>
                <a:hlinkClick r:id="rId7">
                  <a:extLst>
                    <a:ext uri="{A12FA001-AC4F-418D-AE19-62706E023703}">
                      <ahyp:hlinkClr val="tx"/>
                    </a:ext>
                  </a:extLst>
                </a:hlinkClick>
              </a:rPr>
              <a:t>News Literacy Project</a:t>
            </a:r>
            <a:endParaRPr b="1" sz="1200">
              <a:solidFill>
                <a:schemeClr val="dk1"/>
              </a:solidFill>
            </a:endParaRPr>
          </a:p>
          <a:p>
            <a:pPr indent="-120650" lvl="0" marL="171450" rtl="0" algn="l">
              <a:lnSpc>
                <a:spcPct val="150000"/>
              </a:lnSpc>
              <a:spcBef>
                <a:spcPts val="750"/>
              </a:spcBef>
              <a:spcAft>
                <a:spcPts val="0"/>
              </a:spcAft>
              <a:buClr>
                <a:schemeClr val="dk1"/>
              </a:buClr>
              <a:buSzPts val="1200"/>
              <a:buChar char="•"/>
            </a:pPr>
            <a:r>
              <a:rPr b="1" lang="en-US" sz="1200">
                <a:solidFill>
                  <a:schemeClr val="dk1"/>
                </a:solidFill>
              </a:rPr>
              <a:t>Cambridge University / Jigsaw:</a:t>
            </a:r>
            <a:r>
              <a:rPr lang="en-US" sz="1200">
                <a:solidFill>
                  <a:schemeClr val="dk1"/>
                </a:solidFill>
              </a:rPr>
              <a:t> </a:t>
            </a:r>
            <a:r>
              <a:rPr lang="en-US" sz="1200" u="sng">
                <a:solidFill>
                  <a:schemeClr val="hlink"/>
                </a:solidFill>
                <a:hlinkClick r:id="rId8"/>
              </a:rPr>
              <a:t>Prebunking Training Videos</a:t>
            </a:r>
            <a:endParaRPr sz="1200">
              <a:solidFill>
                <a:schemeClr val="dk1"/>
              </a:solidFill>
            </a:endParaRPr>
          </a:p>
          <a:p>
            <a:pPr indent="0" lvl="0" marL="0" rtl="0" algn="l">
              <a:spcBef>
                <a:spcPts val="0"/>
              </a:spcBef>
              <a:spcAft>
                <a:spcPts val="0"/>
              </a:spcAft>
              <a:buNone/>
            </a:pPr>
            <a:r>
              <a:t/>
            </a:r>
            <a:endParaRPr b="1" sz="1100">
              <a:solidFill>
                <a:srgbClr val="EDB345"/>
              </a:solidFill>
              <a:latin typeface="Calibri"/>
              <a:ea typeface="Calibri"/>
              <a:cs typeface="Calibri"/>
              <a:sym typeface="Calibri"/>
            </a:endParaRPr>
          </a:p>
          <a:p>
            <a:pPr indent="0" lvl="0" marL="0" rtl="0" algn="l">
              <a:spcBef>
                <a:spcPts val="0"/>
              </a:spcBef>
              <a:spcAft>
                <a:spcPts val="0"/>
              </a:spcAft>
              <a:buNone/>
            </a:pPr>
            <a:r>
              <a:rPr b="1" lang="en-US" sz="1800">
                <a:solidFill>
                  <a:srgbClr val="EDB345"/>
                </a:solidFill>
                <a:latin typeface="Calibri"/>
                <a:ea typeface="Calibri"/>
                <a:cs typeface="Calibri"/>
                <a:sym typeface="Calibri"/>
              </a:rPr>
              <a:t>Additional Resources </a:t>
            </a:r>
            <a:r>
              <a:rPr b="1" lang="en-US" sz="1800">
                <a:solidFill>
                  <a:schemeClr val="dk1"/>
                </a:solidFill>
                <a:latin typeface="Calibri"/>
                <a:ea typeface="Calibri"/>
                <a:cs typeface="Calibri"/>
                <a:sym typeface="Calibri"/>
              </a:rPr>
              <a:t>(LWVPGH)</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200">
              <a:solidFill>
                <a:srgbClr val="EDB345"/>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Georgia"/>
              <a:buChar char="●"/>
            </a:pPr>
            <a:r>
              <a:rPr b="1" lang="en-US" sz="1200">
                <a:solidFill>
                  <a:schemeClr val="dk1"/>
                </a:solidFill>
              </a:rPr>
              <a:t>League of Women Voters of Greater Pittsburgh Website: </a:t>
            </a:r>
            <a:r>
              <a:rPr b="1" lang="en-US" sz="1200" u="sng">
                <a:solidFill>
                  <a:schemeClr val="hlink"/>
                </a:solidFill>
                <a:hlinkClick r:id="rId9"/>
              </a:rPr>
              <a:t>www.lwvpgh.org/disinfo</a:t>
            </a:r>
            <a:endParaRPr b="1" sz="1200">
              <a:solidFill>
                <a:schemeClr val="dk1"/>
              </a:solidFill>
            </a:endParaRPr>
          </a:p>
          <a:p>
            <a:pPr indent="0" lvl="0" marL="0" rtl="0" algn="l">
              <a:lnSpc>
                <a:spcPct val="100000"/>
              </a:lnSpc>
              <a:spcBef>
                <a:spcPts val="0"/>
              </a:spcBef>
              <a:spcAft>
                <a:spcPts val="0"/>
              </a:spcAft>
              <a:buNone/>
            </a:pPr>
            <a:r>
              <a:t/>
            </a:r>
            <a:endParaRPr b="1" sz="1200">
              <a:solidFill>
                <a:schemeClr val="dk1"/>
              </a:solidFill>
            </a:endParaRPr>
          </a:p>
          <a:p>
            <a:pPr indent="-304800" lvl="0" marL="457200" rtl="0" algn="l">
              <a:lnSpc>
                <a:spcPct val="100000"/>
              </a:lnSpc>
              <a:spcBef>
                <a:spcPts val="0"/>
              </a:spcBef>
              <a:spcAft>
                <a:spcPts val="0"/>
              </a:spcAft>
              <a:buClr>
                <a:schemeClr val="dk1"/>
              </a:buClr>
              <a:buSzPts val="1200"/>
              <a:buFont typeface="Georgia"/>
              <a:buChar char="●"/>
            </a:pPr>
            <a:r>
              <a:rPr b="1" lang="en-US" sz="1200" u="sng">
                <a:solidFill>
                  <a:schemeClr val="dk1"/>
                </a:solidFill>
                <a:hlinkClick r:id="rId10">
                  <a:extLst>
                    <a:ext uri="{A12FA001-AC4F-418D-AE19-62706E023703}">
                      <ahyp:hlinkClr val="tx"/>
                    </a:ext>
                  </a:extLst>
                </a:hlinkClick>
              </a:rPr>
              <a:t>What To Know About Bots</a:t>
            </a:r>
            <a:endParaRPr b="1" sz="1200">
              <a:solidFill>
                <a:schemeClr val="dk1"/>
              </a:solidFill>
            </a:endParaRPr>
          </a:p>
          <a:p>
            <a:pPr indent="0" lvl="0" marL="0" rtl="0" algn="l">
              <a:lnSpc>
                <a:spcPct val="100000"/>
              </a:lnSpc>
              <a:spcBef>
                <a:spcPts val="0"/>
              </a:spcBef>
              <a:spcAft>
                <a:spcPts val="0"/>
              </a:spcAft>
              <a:buNone/>
            </a:pPr>
            <a:r>
              <a:t/>
            </a:r>
            <a:endParaRPr b="1" sz="1200">
              <a:solidFill>
                <a:schemeClr val="dk1"/>
              </a:solidFill>
            </a:endParaRPr>
          </a:p>
          <a:p>
            <a:pPr indent="-304800" lvl="0" marL="457200" rtl="0" algn="l">
              <a:lnSpc>
                <a:spcPct val="100000"/>
              </a:lnSpc>
              <a:spcBef>
                <a:spcPts val="0"/>
              </a:spcBef>
              <a:spcAft>
                <a:spcPts val="0"/>
              </a:spcAft>
              <a:buClr>
                <a:schemeClr val="dk1"/>
              </a:buClr>
              <a:buSzPts val="1200"/>
              <a:buFont typeface="Georgia"/>
              <a:buChar char="●"/>
            </a:pPr>
            <a:r>
              <a:rPr b="1" lang="en-US" sz="1200" u="sng">
                <a:solidFill>
                  <a:schemeClr val="dk1"/>
                </a:solidFill>
                <a:hlinkClick r:id="rId11">
                  <a:extLst>
                    <a:ext uri="{A12FA001-AC4F-418D-AE19-62706E023703}">
                      <ahyp:hlinkClr val="tx"/>
                    </a:ext>
                  </a:extLst>
                </a:hlinkClick>
              </a:rPr>
              <a:t>Bringing Conversation Back to Common Ground</a:t>
            </a:r>
            <a:endParaRPr b="1" sz="1200">
              <a:solidFill>
                <a:schemeClr val="dk1"/>
              </a:solidFill>
            </a:endParaRPr>
          </a:p>
          <a:p>
            <a:pPr indent="0" lvl="0" marL="0" rtl="0" algn="l">
              <a:spcBef>
                <a:spcPts val="0"/>
              </a:spcBef>
              <a:spcAft>
                <a:spcPts val="0"/>
              </a:spcAft>
              <a:buNone/>
            </a:pPr>
            <a:r>
              <a:t/>
            </a:r>
            <a:endParaRPr b="1" sz="1800">
              <a:solidFill>
                <a:srgbClr val="EDB345"/>
              </a:solidFill>
              <a:latin typeface="Calibri"/>
              <a:ea typeface="Calibri"/>
              <a:cs typeface="Calibri"/>
              <a:sym typeface="Calibri"/>
            </a:endParaRPr>
          </a:p>
          <a:p>
            <a:pPr indent="0" lvl="0" marL="0" rtl="0" algn="l">
              <a:spcBef>
                <a:spcPts val="0"/>
              </a:spcBef>
              <a:spcAft>
                <a:spcPts val="0"/>
              </a:spcAft>
              <a:buNone/>
            </a:pPr>
            <a:r>
              <a:rPr b="1" lang="en-US" sz="1800">
                <a:solidFill>
                  <a:srgbClr val="EDB345"/>
                </a:solidFill>
                <a:latin typeface="Calibri"/>
                <a:ea typeface="Calibri"/>
                <a:cs typeface="Calibri"/>
                <a:sym typeface="Calibri"/>
              </a:rPr>
              <a:t>Civic Listening Corps: </a:t>
            </a:r>
            <a:r>
              <a:rPr b="1" lang="en-US" sz="1400" u="sng">
                <a:solidFill>
                  <a:schemeClr val="hlink"/>
                </a:solidFill>
                <a:latin typeface="Arial"/>
                <a:ea typeface="Arial"/>
                <a:cs typeface="Arial"/>
                <a:sym typeface="Arial"/>
                <a:hlinkClick r:id="rId12"/>
              </a:rPr>
              <a:t>tinyurl.com/lwvciviclistening</a:t>
            </a:r>
            <a:endParaRPr b="1" sz="1400">
              <a:solidFill>
                <a:schemeClr val="dk1"/>
              </a:solidFill>
              <a:latin typeface="Calibri"/>
              <a:ea typeface="Calibri"/>
              <a:cs typeface="Calibri"/>
              <a:sym typeface="Calibri"/>
            </a:endParaRPr>
          </a:p>
          <a:p>
            <a:pPr indent="0" lvl="0" marL="0" rtl="0" algn="l">
              <a:lnSpc>
                <a:spcPct val="150000"/>
              </a:lnSpc>
              <a:spcBef>
                <a:spcPts val="750"/>
              </a:spcBef>
              <a:spcAft>
                <a:spcPts val="0"/>
              </a:spcAft>
              <a:buNone/>
            </a:pPr>
            <a:r>
              <a:t/>
            </a:r>
            <a:endParaRPr sz="1400">
              <a:solidFill>
                <a:schemeClr val="dk1"/>
              </a:solidFill>
            </a:endParaRPr>
          </a:p>
          <a:p>
            <a:pPr indent="-38100" lvl="0" marL="171450" rtl="0" algn="l">
              <a:lnSpc>
                <a:spcPct val="100000"/>
              </a:lnSpc>
              <a:spcBef>
                <a:spcPts val="750"/>
              </a:spcBef>
              <a:spcAft>
                <a:spcPts val="0"/>
              </a:spcAft>
              <a:buSzPts val="2100"/>
              <a:buNone/>
            </a:pPr>
            <a:r>
              <a:t/>
            </a:r>
            <a:endParaRPr sz="14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94" name="Shape 194"/>
        <p:cNvGrpSpPr/>
        <p:nvPr/>
      </p:nvGrpSpPr>
      <p:grpSpPr>
        <a:xfrm>
          <a:off x="0" y="0"/>
          <a:ext cx="0" cy="0"/>
          <a:chOff x="0" y="0"/>
          <a:chExt cx="0" cy="0"/>
        </a:xfrm>
      </p:grpSpPr>
      <p:sp>
        <p:nvSpPr>
          <p:cNvPr id="195" name="Google Shape;195;p27"/>
          <p:cNvSpPr txBox="1"/>
          <p:nvPr>
            <p:ph idx="4294967295" type="title"/>
          </p:nvPr>
        </p:nvSpPr>
        <p:spPr>
          <a:xfrm>
            <a:off x="1668575" y="2074675"/>
            <a:ext cx="5806800" cy="99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EDB345"/>
              </a:buClr>
              <a:buSzPts val="2800"/>
              <a:buFont typeface="Calibri"/>
              <a:buNone/>
            </a:pPr>
            <a:r>
              <a:rPr b="1" lang="en-US">
                <a:solidFill>
                  <a:schemeClr val="lt1"/>
                </a:solidFill>
              </a:rPr>
              <a:t>There is no silver bullet.</a:t>
            </a:r>
            <a:endParaRPr b="1">
              <a:solidFill>
                <a:schemeClr val="lt1"/>
              </a:solidFill>
            </a:endParaRPr>
          </a:p>
        </p:txBody>
      </p:sp>
      <p:sp>
        <p:nvSpPr>
          <p:cNvPr id="196" name="Google Shape;196;p27"/>
          <p:cNvSpPr/>
          <p:nvPr/>
        </p:nvSpPr>
        <p:spPr>
          <a:xfrm>
            <a:off x="533400" y="4662500"/>
            <a:ext cx="919200" cy="3762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7" name="Google Shape;197;p27"/>
          <p:cNvPicPr preferRelativeResize="0"/>
          <p:nvPr/>
        </p:nvPicPr>
        <p:blipFill rotWithShape="1">
          <a:blip r:embed="rId3">
            <a:alphaModFix/>
          </a:blip>
          <a:srcRect b="0" l="0" r="66060" t="0"/>
          <a:stretch/>
        </p:blipFill>
        <p:spPr>
          <a:xfrm>
            <a:off x="661525" y="4633125"/>
            <a:ext cx="662950" cy="3331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3"/>
          <p:cNvSpPr txBox="1"/>
          <p:nvPr>
            <p:ph type="title"/>
          </p:nvPr>
        </p:nvSpPr>
        <p:spPr>
          <a:xfrm>
            <a:off x="1054734" y="951843"/>
            <a:ext cx="6432600" cy="1248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EDB345"/>
              </a:buClr>
              <a:buSzPts val="4000"/>
              <a:buFont typeface="Calibri"/>
              <a:buNone/>
            </a:pPr>
            <a:r>
              <a:rPr lang="en-US">
                <a:solidFill>
                  <a:schemeClr val="dk1"/>
                </a:solidFill>
              </a:rPr>
              <a:t>Thank you!</a:t>
            </a:r>
            <a:endParaRPr>
              <a:solidFill>
                <a:schemeClr val="dk1"/>
              </a:solidFill>
            </a:endParaRPr>
          </a:p>
        </p:txBody>
      </p:sp>
      <p:sp>
        <p:nvSpPr>
          <p:cNvPr id="536" name="Google Shape;536;p63"/>
          <p:cNvSpPr txBox="1"/>
          <p:nvPr>
            <p:ph idx="1" type="body"/>
          </p:nvPr>
        </p:nvSpPr>
        <p:spPr>
          <a:xfrm>
            <a:off x="425625" y="4412625"/>
            <a:ext cx="8181000" cy="44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750"/>
              </a:spcBef>
              <a:spcAft>
                <a:spcPts val="0"/>
              </a:spcAft>
              <a:buClr>
                <a:schemeClr val="lt1"/>
              </a:buClr>
              <a:buSzPts val="1800"/>
              <a:buFont typeface="Arial"/>
              <a:buNone/>
            </a:pPr>
            <a:r>
              <a:rPr lang="en-US" sz="1500">
                <a:solidFill>
                  <a:schemeClr val="dk1"/>
                </a:solidFill>
              </a:rPr>
              <a:t>League of Women Voters of Greater Pittsburgh	 </a:t>
            </a:r>
            <a:r>
              <a:rPr lang="en-US" sz="1500" u="sng">
                <a:solidFill>
                  <a:schemeClr val="hlink"/>
                </a:solidFill>
                <a:hlinkClick r:id="rId3"/>
              </a:rPr>
              <a:t>info@lwvpgh.org</a:t>
            </a:r>
            <a:r>
              <a:rPr lang="en-US"/>
              <a:t>	</a:t>
            </a:r>
            <a:r>
              <a:rPr lang="en-US" sz="1500" u="sng">
                <a:solidFill>
                  <a:schemeClr val="hlink"/>
                </a:solidFill>
                <a:hlinkClick r:id="rId4"/>
              </a:rPr>
              <a:t>www.lwvpgh.org</a:t>
            </a:r>
            <a:endParaRPr sz="1500">
              <a:solidFill>
                <a:schemeClr val="dk1"/>
              </a:solidFill>
            </a:endParaRPr>
          </a:p>
        </p:txBody>
      </p:sp>
      <p:pic>
        <p:nvPicPr>
          <p:cNvPr id="537" name="Google Shape;537;p63"/>
          <p:cNvPicPr preferRelativeResize="0"/>
          <p:nvPr/>
        </p:nvPicPr>
        <p:blipFill>
          <a:blip r:embed="rId5">
            <a:alphaModFix/>
          </a:blip>
          <a:stretch>
            <a:fillRect/>
          </a:stretch>
        </p:blipFill>
        <p:spPr>
          <a:xfrm>
            <a:off x="5111421" y="3330249"/>
            <a:ext cx="3676073" cy="698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8"/>
          <p:cNvSpPr txBox="1"/>
          <p:nvPr>
            <p:ph idx="4294967295" type="title"/>
          </p:nvPr>
        </p:nvSpPr>
        <p:spPr>
          <a:xfrm>
            <a:off x="1066575" y="2074650"/>
            <a:ext cx="7011000" cy="99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EDB345"/>
              </a:buClr>
              <a:buSzPts val="2800"/>
              <a:buFont typeface="Calibri"/>
              <a:buNone/>
            </a:pPr>
            <a:r>
              <a:rPr b="1" lang="en-US">
                <a:solidFill>
                  <a:schemeClr val="dk2"/>
                </a:solidFill>
              </a:rPr>
              <a:t>We all share the responsibility for addressing misinformation.</a:t>
            </a:r>
            <a:endParaRPr b="1">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9"/>
          <p:cNvSpPr/>
          <p:nvPr/>
        </p:nvSpPr>
        <p:spPr>
          <a:xfrm>
            <a:off x="3966700" y="0"/>
            <a:ext cx="5720400" cy="5143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8" name="Google Shape;208;p29"/>
          <p:cNvPicPr preferRelativeResize="0"/>
          <p:nvPr>
            <p:ph idx="2" type="pic"/>
          </p:nvPr>
        </p:nvPicPr>
        <p:blipFill rotWithShape="1">
          <a:blip r:embed="rId3">
            <a:alphaModFix amt="8000"/>
          </a:blip>
          <a:srcRect b="15095" l="4784" r="2304" t="279"/>
          <a:stretch/>
        </p:blipFill>
        <p:spPr>
          <a:xfrm>
            <a:off x="3943850" y="0"/>
            <a:ext cx="5720300" cy="5210150"/>
          </a:xfrm>
          <a:prstGeom prst="rect">
            <a:avLst/>
          </a:prstGeom>
          <a:noFill/>
          <a:ln>
            <a:noFill/>
          </a:ln>
        </p:spPr>
      </p:pic>
      <p:sp>
        <p:nvSpPr>
          <p:cNvPr id="209" name="Google Shape;209;p29"/>
          <p:cNvSpPr txBox="1"/>
          <p:nvPr>
            <p:ph type="title"/>
          </p:nvPr>
        </p:nvSpPr>
        <p:spPr>
          <a:xfrm>
            <a:off x="1746225" y="2989775"/>
            <a:ext cx="2387700" cy="6279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D1C53"/>
              </a:buClr>
              <a:buSzPts val="2800"/>
              <a:buFont typeface="Calibri"/>
              <a:buNone/>
            </a:pPr>
            <a:r>
              <a:rPr lang="en-US"/>
              <a:t>look like?</a:t>
            </a:r>
            <a:endParaRPr/>
          </a:p>
        </p:txBody>
      </p:sp>
      <p:sp>
        <p:nvSpPr>
          <p:cNvPr id="210" name="Google Shape;210;p29"/>
          <p:cNvSpPr txBox="1"/>
          <p:nvPr>
            <p:ph idx="1" type="body"/>
          </p:nvPr>
        </p:nvSpPr>
        <p:spPr>
          <a:xfrm>
            <a:off x="4383700" y="1001750"/>
            <a:ext cx="4886400" cy="3823200"/>
          </a:xfrm>
          <a:prstGeom prst="rect">
            <a:avLst/>
          </a:prstGeom>
          <a:noFill/>
          <a:ln>
            <a:noFill/>
          </a:ln>
        </p:spPr>
        <p:txBody>
          <a:bodyPr anchorCtr="0" anchor="t" bIns="45700" lIns="91425" spcFirstLastPara="1" rIns="91425" wrap="square" tIns="45700">
            <a:noAutofit/>
          </a:bodyPr>
          <a:lstStyle/>
          <a:p>
            <a:pPr indent="-355600" lvl="0" marL="457200" rtl="0" algn="l">
              <a:lnSpc>
                <a:spcPct val="90000"/>
              </a:lnSpc>
              <a:spcBef>
                <a:spcPts val="0"/>
              </a:spcBef>
              <a:spcAft>
                <a:spcPts val="0"/>
              </a:spcAft>
              <a:buClr>
                <a:schemeClr val="lt1"/>
              </a:buClr>
              <a:buSzPts val="2000"/>
              <a:buChar char="•"/>
            </a:pPr>
            <a:r>
              <a:rPr b="1" lang="en-US" sz="2000">
                <a:solidFill>
                  <a:schemeClr val="lt1"/>
                </a:solidFill>
              </a:rPr>
              <a:t>Recognizing that everyone can be affected regardless of their political perspective.</a:t>
            </a:r>
            <a:endParaRPr b="1" sz="2000">
              <a:solidFill>
                <a:schemeClr val="lt1"/>
              </a:solidFill>
            </a:endParaRPr>
          </a:p>
          <a:p>
            <a:pPr indent="-355600" lvl="0" marL="457200" rtl="0" algn="l">
              <a:lnSpc>
                <a:spcPct val="90000"/>
              </a:lnSpc>
              <a:spcBef>
                <a:spcPts val="1800"/>
              </a:spcBef>
              <a:spcAft>
                <a:spcPts val="0"/>
              </a:spcAft>
              <a:buClr>
                <a:schemeClr val="lt1"/>
              </a:buClr>
              <a:buSzPts val="2000"/>
              <a:buFont typeface="Georgia"/>
              <a:buChar char="•"/>
            </a:pPr>
            <a:r>
              <a:rPr b="1" lang="en-US" sz="2000">
                <a:solidFill>
                  <a:schemeClr val="lt1"/>
                </a:solidFill>
              </a:rPr>
              <a:t>Taking an active role in improving our public discourse and countering the harm caused by misinformation.</a:t>
            </a:r>
            <a:endParaRPr b="1" sz="2000">
              <a:solidFill>
                <a:schemeClr val="lt1"/>
              </a:solidFill>
            </a:endParaRPr>
          </a:p>
          <a:p>
            <a:pPr indent="-355600" lvl="0" marL="457200" rtl="0" algn="l">
              <a:lnSpc>
                <a:spcPct val="90000"/>
              </a:lnSpc>
              <a:spcBef>
                <a:spcPts val="1800"/>
              </a:spcBef>
              <a:spcAft>
                <a:spcPts val="0"/>
              </a:spcAft>
              <a:buClr>
                <a:schemeClr val="lt1"/>
              </a:buClr>
              <a:buSzPts val="2000"/>
              <a:buFont typeface="Georgia"/>
              <a:buChar char="•"/>
            </a:pPr>
            <a:r>
              <a:rPr b="1" lang="en-US" sz="2000">
                <a:solidFill>
                  <a:schemeClr val="lt1"/>
                </a:solidFill>
              </a:rPr>
              <a:t>Acknowledging that misinformation doesn’t look the same in every community. Responses must be community-based. </a:t>
            </a:r>
            <a:endParaRPr b="1" sz="2000">
              <a:solidFill>
                <a:schemeClr val="lt1"/>
              </a:solidFill>
            </a:endParaRPr>
          </a:p>
        </p:txBody>
      </p:sp>
      <p:sp>
        <p:nvSpPr>
          <p:cNvPr id="211" name="Google Shape;211;p29"/>
          <p:cNvSpPr txBox="1"/>
          <p:nvPr/>
        </p:nvSpPr>
        <p:spPr>
          <a:xfrm>
            <a:off x="442975" y="1773300"/>
            <a:ext cx="3369600" cy="1126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cap="none" strike="noStrike">
                <a:solidFill>
                  <a:schemeClr val="dk2"/>
                </a:solidFill>
                <a:latin typeface="Georgia"/>
                <a:ea typeface="Georgia"/>
                <a:cs typeface="Georgia"/>
                <a:sym typeface="Georgia"/>
              </a:rPr>
              <a:t>“whole of </a:t>
            </a:r>
            <a:endParaRPr b="1" i="0" sz="3200" u="none" cap="none" strike="noStrike">
              <a:solidFill>
                <a:schemeClr val="dk2"/>
              </a:solidFill>
              <a:latin typeface="Georgia"/>
              <a:ea typeface="Georgia"/>
              <a:cs typeface="Georgia"/>
              <a:sym typeface="Georgia"/>
            </a:endParaRPr>
          </a:p>
          <a:p>
            <a:pPr indent="0" lvl="0" marL="0" marR="0" rtl="0" algn="l">
              <a:lnSpc>
                <a:spcPct val="90000"/>
              </a:lnSpc>
              <a:spcBef>
                <a:spcPts val="0"/>
              </a:spcBef>
              <a:spcAft>
                <a:spcPts val="0"/>
              </a:spcAft>
              <a:buClr>
                <a:srgbClr val="000000"/>
              </a:buClr>
              <a:buSzPts val="3200"/>
              <a:buFont typeface="Arial"/>
              <a:buNone/>
            </a:pPr>
            <a:r>
              <a:rPr b="1" i="0" lang="en-US" sz="3200" u="none" cap="none" strike="noStrike">
                <a:solidFill>
                  <a:schemeClr val="dk2"/>
                </a:solidFill>
                <a:latin typeface="Georgia"/>
                <a:ea typeface="Georgia"/>
                <a:cs typeface="Georgia"/>
                <a:sym typeface="Georgia"/>
              </a:rPr>
              <a:t>  society effort</a:t>
            </a:r>
            <a:r>
              <a:rPr b="1" i="0" lang="en-US" sz="3600" u="none" cap="none" strike="noStrike">
                <a:solidFill>
                  <a:schemeClr val="dk2"/>
                </a:solidFill>
                <a:latin typeface="Georgia"/>
                <a:ea typeface="Georgia"/>
                <a:cs typeface="Georgia"/>
                <a:sym typeface="Georgia"/>
              </a:rPr>
              <a:t>”</a:t>
            </a:r>
            <a:endParaRPr b="0" i="0" sz="1400" u="none" cap="none" strike="noStrike">
              <a:solidFill>
                <a:srgbClr val="000000"/>
              </a:solidFill>
              <a:latin typeface="Arial"/>
              <a:ea typeface="Arial"/>
              <a:cs typeface="Arial"/>
              <a:sym typeface="Arial"/>
            </a:endParaRPr>
          </a:p>
        </p:txBody>
      </p:sp>
      <p:sp>
        <p:nvSpPr>
          <p:cNvPr id="212" name="Google Shape;212;p29"/>
          <p:cNvSpPr txBox="1"/>
          <p:nvPr/>
        </p:nvSpPr>
        <p:spPr>
          <a:xfrm>
            <a:off x="53525" y="1001750"/>
            <a:ext cx="3000000" cy="627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chemeClr val="dk2"/>
                </a:solidFill>
                <a:latin typeface="Georgia"/>
                <a:ea typeface="Georgia"/>
                <a:cs typeface="Georgia"/>
                <a:sym typeface="Georgia"/>
              </a:rPr>
              <a:t>What could 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descr="Graphical user interface, application&#10;&#10;Description automatically generated" id="217" name="Google Shape;217;p30"/>
          <p:cNvPicPr preferRelativeResize="0"/>
          <p:nvPr>
            <p:ph idx="4294967295" type="body"/>
          </p:nvPr>
        </p:nvPicPr>
        <p:blipFill rotWithShape="1">
          <a:blip r:embed="rId3">
            <a:alphaModFix/>
          </a:blip>
          <a:srcRect b="0" l="0" r="0" t="0"/>
          <a:stretch/>
        </p:blipFill>
        <p:spPr>
          <a:xfrm>
            <a:off x="-723665" y="24612"/>
            <a:ext cx="10584900" cy="5115900"/>
          </a:xfrm>
          <a:prstGeom prst="rect">
            <a:avLst/>
          </a:prstGeom>
          <a:noFill/>
          <a:ln>
            <a:noFill/>
          </a:ln>
        </p:spPr>
      </p:pic>
      <p:sp>
        <p:nvSpPr>
          <p:cNvPr id="218" name="Google Shape;218;p30"/>
          <p:cNvSpPr/>
          <p:nvPr/>
        </p:nvSpPr>
        <p:spPr>
          <a:xfrm>
            <a:off x="-754229" y="1"/>
            <a:ext cx="10652400" cy="5175000"/>
          </a:xfrm>
          <a:prstGeom prst="rect">
            <a:avLst/>
          </a:prstGeom>
          <a:solidFill>
            <a:srgbClr val="000000">
              <a:alpha val="6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9" name="Google Shape;219;p30"/>
          <p:cNvSpPr txBox="1"/>
          <p:nvPr/>
        </p:nvSpPr>
        <p:spPr>
          <a:xfrm>
            <a:off x="1138023" y="1482775"/>
            <a:ext cx="35166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highlight>
                  <a:srgbClr val="000000"/>
                </a:highlight>
                <a:latin typeface="Proxima Nova"/>
                <a:ea typeface="Proxima Nova"/>
                <a:cs typeface="Proxima Nova"/>
                <a:sym typeface="Proxima Nova"/>
              </a:rPr>
              <a:t>  </a:t>
            </a:r>
            <a:r>
              <a:rPr b="1" i="1" lang="en-US" sz="2800" u="none" cap="none" strike="noStrike">
                <a:solidFill>
                  <a:srgbClr val="FFFFFF"/>
                </a:solidFill>
                <a:highlight>
                  <a:srgbClr val="000000"/>
                </a:highlight>
                <a:latin typeface="Proxima Nova"/>
                <a:ea typeface="Proxima Nova"/>
                <a:cs typeface="Proxima Nova"/>
                <a:sym typeface="Proxima Nova"/>
              </a:rPr>
              <a:t>misinformation  </a:t>
            </a:r>
            <a:r>
              <a:rPr b="1" i="1" lang="en-US" sz="2800" u="none" cap="none" strike="noStrike">
                <a:solidFill>
                  <a:schemeClr val="lt1"/>
                </a:solidFill>
                <a:highlight>
                  <a:srgbClr val="000000"/>
                </a:highlight>
                <a:latin typeface="Proxima Nova"/>
                <a:ea typeface="Proxima Nova"/>
                <a:cs typeface="Proxima Nova"/>
                <a:sym typeface="Proxima Nova"/>
              </a:rPr>
              <a:t> </a:t>
            </a:r>
            <a:br>
              <a:rPr b="0" i="0" lang="en-US" sz="2800" u="none" cap="none" strike="noStrike">
                <a:solidFill>
                  <a:schemeClr val="dk1"/>
                </a:solidFill>
                <a:highlight>
                  <a:srgbClr val="000000"/>
                </a:highlight>
                <a:latin typeface="Calibri"/>
                <a:ea typeface="Calibri"/>
                <a:cs typeface="Calibri"/>
                <a:sym typeface="Calibri"/>
              </a:rPr>
            </a:br>
            <a:br>
              <a:rPr b="0" i="0" lang="en-US" sz="2800" u="none" cap="none" strike="noStrike">
                <a:solidFill>
                  <a:schemeClr val="dk1"/>
                </a:solidFill>
                <a:latin typeface="Calibri"/>
                <a:ea typeface="Calibri"/>
                <a:cs typeface="Calibri"/>
                <a:sym typeface="Calibri"/>
              </a:rPr>
            </a:br>
            <a:r>
              <a:rPr b="1" i="1" lang="en-US" sz="2800" u="none" cap="none" strike="noStrike">
                <a:solidFill>
                  <a:schemeClr val="lt1"/>
                </a:solidFill>
                <a:highlight>
                  <a:srgbClr val="000000"/>
                </a:highlight>
                <a:latin typeface="Proxima Nova"/>
                <a:ea typeface="Proxima Nova"/>
                <a:cs typeface="Proxima Nova"/>
                <a:sym typeface="Proxima Nova"/>
              </a:rPr>
              <a:t>  </a:t>
            </a:r>
            <a:r>
              <a:rPr b="1" i="1" lang="en-US" sz="2800" u="none" cap="none" strike="noStrike">
                <a:solidFill>
                  <a:srgbClr val="FFFFFF"/>
                </a:solidFill>
                <a:highlight>
                  <a:srgbClr val="000000"/>
                </a:highlight>
                <a:latin typeface="Proxima Nova"/>
                <a:ea typeface="Proxima Nova"/>
                <a:cs typeface="Proxima Nova"/>
                <a:sym typeface="Proxima Nova"/>
              </a:rPr>
              <a:t>disinformation  </a:t>
            </a:r>
            <a:r>
              <a:rPr b="1" i="1" lang="en-US" sz="2800" u="none" cap="none" strike="noStrike">
                <a:solidFill>
                  <a:schemeClr val="lt1"/>
                </a:solidFill>
                <a:highlight>
                  <a:srgbClr val="000000"/>
                </a:highlight>
                <a:latin typeface="Proxima Nova"/>
                <a:ea typeface="Proxima Nova"/>
                <a:cs typeface="Proxima Nova"/>
                <a:sym typeface="Proxima Nova"/>
              </a:rPr>
              <a:t> </a:t>
            </a:r>
            <a:br>
              <a:rPr b="0" i="0" lang="en-US" sz="2800" u="none" cap="none" strike="noStrike">
                <a:solidFill>
                  <a:schemeClr val="dk1"/>
                </a:solidFill>
                <a:highlight>
                  <a:srgbClr val="000000"/>
                </a:highlight>
                <a:latin typeface="Calibri"/>
                <a:ea typeface="Calibri"/>
                <a:cs typeface="Calibri"/>
                <a:sym typeface="Calibri"/>
              </a:rPr>
            </a:br>
            <a:br>
              <a:rPr b="0" i="0" lang="en-US" sz="2800" u="none" cap="none" strike="noStrike">
                <a:solidFill>
                  <a:schemeClr val="dk1"/>
                </a:solidFill>
                <a:latin typeface="Calibri"/>
                <a:ea typeface="Calibri"/>
                <a:cs typeface="Calibri"/>
                <a:sym typeface="Calibri"/>
              </a:rPr>
            </a:br>
            <a:r>
              <a:rPr b="1" i="1" lang="en-US" sz="2800" u="none" cap="none" strike="noStrike">
                <a:solidFill>
                  <a:schemeClr val="lt1"/>
                </a:solidFill>
                <a:highlight>
                  <a:srgbClr val="000000"/>
                </a:highlight>
                <a:latin typeface="Proxima Nova"/>
                <a:ea typeface="Proxima Nova"/>
                <a:cs typeface="Proxima Nova"/>
                <a:sym typeface="Proxima Nova"/>
              </a:rPr>
              <a:t>  </a:t>
            </a:r>
            <a:r>
              <a:rPr b="1" i="1" lang="en-US" sz="2800" u="none" cap="none" strike="noStrike">
                <a:solidFill>
                  <a:srgbClr val="FFFFFF"/>
                </a:solidFill>
                <a:highlight>
                  <a:srgbClr val="000000"/>
                </a:highlight>
                <a:latin typeface="Proxima Nova"/>
                <a:ea typeface="Proxima Nova"/>
                <a:cs typeface="Proxima Nova"/>
                <a:sym typeface="Proxima Nova"/>
              </a:rPr>
              <a:t>rumors  </a:t>
            </a:r>
            <a:r>
              <a:rPr b="1" i="1" lang="en-US" sz="2800" u="none" cap="none" strike="noStrike">
                <a:solidFill>
                  <a:schemeClr val="lt1"/>
                </a:solidFill>
                <a:highlight>
                  <a:srgbClr val="000000"/>
                </a:highlight>
                <a:latin typeface="Proxima Nova"/>
                <a:ea typeface="Proxima Nova"/>
                <a:cs typeface="Proxima Nova"/>
                <a:sym typeface="Proxima Nova"/>
              </a:rPr>
              <a:t> </a:t>
            </a:r>
            <a:br>
              <a:rPr b="0" i="0" lang="en-US" sz="2800" u="none" cap="none" strike="noStrike">
                <a:solidFill>
                  <a:schemeClr val="dk1"/>
                </a:solidFill>
                <a:highlight>
                  <a:srgbClr val="000000"/>
                </a:highlight>
                <a:latin typeface="Calibri"/>
                <a:ea typeface="Calibri"/>
                <a:cs typeface="Calibri"/>
                <a:sym typeface="Calibri"/>
              </a:rPr>
            </a:br>
            <a:endParaRPr b="1" i="1" sz="2800" u="none" cap="none" strike="noStrike">
              <a:solidFill>
                <a:schemeClr val="dk1"/>
              </a:solidFill>
              <a:highlight>
                <a:srgbClr val="000000"/>
              </a:highlight>
              <a:latin typeface="Proxima Nova"/>
              <a:ea typeface="Proxima Nova"/>
              <a:cs typeface="Proxima Nova"/>
              <a:sym typeface="Proxima Nova"/>
            </a:endParaRPr>
          </a:p>
        </p:txBody>
      </p:sp>
      <p:sp>
        <p:nvSpPr>
          <p:cNvPr id="220" name="Google Shape;220;p30"/>
          <p:cNvSpPr txBox="1"/>
          <p:nvPr/>
        </p:nvSpPr>
        <p:spPr>
          <a:xfrm>
            <a:off x="4857675" y="1482775"/>
            <a:ext cx="36996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lt1"/>
                </a:solidFill>
                <a:highlight>
                  <a:srgbClr val="000000"/>
                </a:highlight>
                <a:latin typeface="Proxima Nova"/>
                <a:ea typeface="Proxima Nova"/>
                <a:cs typeface="Proxima Nova"/>
                <a:sym typeface="Proxima Nova"/>
              </a:rPr>
              <a:t>  </a:t>
            </a:r>
            <a:r>
              <a:rPr b="1" i="1" lang="en-US" sz="2800" u="none" cap="none" strike="noStrike">
                <a:solidFill>
                  <a:srgbClr val="FFFFFF"/>
                </a:solidFill>
                <a:highlight>
                  <a:srgbClr val="000000"/>
                </a:highlight>
                <a:latin typeface="Proxima Nova"/>
                <a:ea typeface="Proxima Nova"/>
                <a:cs typeface="Proxima Nova"/>
                <a:sym typeface="Proxima Nova"/>
              </a:rPr>
              <a:t>junk news</a:t>
            </a:r>
            <a:r>
              <a:rPr b="1" i="1" lang="en-US" sz="2800" u="none" cap="none" strike="noStrike">
                <a:solidFill>
                  <a:schemeClr val="lt1"/>
                </a:solidFill>
                <a:highlight>
                  <a:srgbClr val="000000"/>
                </a:highlight>
                <a:latin typeface="Proxima Nova"/>
                <a:ea typeface="Proxima Nova"/>
                <a:cs typeface="Proxima Nova"/>
                <a:sym typeface="Proxima Nova"/>
              </a:rPr>
              <a:t>  </a:t>
            </a:r>
            <a:br>
              <a:rPr b="0" i="0" lang="en-US" sz="2800" u="none" cap="none" strike="noStrike">
                <a:solidFill>
                  <a:schemeClr val="dk1"/>
                </a:solidFill>
                <a:latin typeface="Calibri"/>
                <a:ea typeface="Calibri"/>
                <a:cs typeface="Calibri"/>
                <a:sym typeface="Calibri"/>
              </a:rPr>
            </a:br>
            <a:br>
              <a:rPr b="0" i="0" lang="en-US" sz="2800" u="none" cap="none" strike="noStrike">
                <a:solidFill>
                  <a:schemeClr val="dk1"/>
                </a:solidFill>
                <a:latin typeface="Calibri"/>
                <a:ea typeface="Calibri"/>
                <a:cs typeface="Calibri"/>
                <a:sym typeface="Calibri"/>
              </a:rPr>
            </a:br>
            <a:r>
              <a:rPr b="1" i="1" lang="en-US" sz="2800" u="none" cap="none" strike="noStrike">
                <a:solidFill>
                  <a:schemeClr val="lt1"/>
                </a:solidFill>
                <a:highlight>
                  <a:srgbClr val="000000"/>
                </a:highlight>
                <a:latin typeface="Proxima Nova"/>
                <a:ea typeface="Proxima Nova"/>
                <a:cs typeface="Proxima Nova"/>
                <a:sym typeface="Proxima Nova"/>
              </a:rPr>
              <a:t> </a:t>
            </a:r>
            <a:r>
              <a:rPr b="1" i="1" lang="en-US" sz="2800" u="none" cap="none" strike="noStrike">
                <a:solidFill>
                  <a:srgbClr val="FFFFFF"/>
                </a:solidFill>
                <a:highlight>
                  <a:srgbClr val="000000"/>
                </a:highlight>
                <a:latin typeface="Proxima Nova"/>
                <a:ea typeface="Proxima Nova"/>
                <a:cs typeface="Proxima Nova"/>
                <a:sym typeface="Proxima Nova"/>
              </a:rPr>
              <a:t>conspiracies</a:t>
            </a:r>
            <a:r>
              <a:rPr b="1" i="1" lang="en-US" sz="2800" u="none" cap="none" strike="noStrike">
                <a:solidFill>
                  <a:schemeClr val="lt1"/>
                </a:solidFill>
                <a:highlight>
                  <a:srgbClr val="000000"/>
                </a:highlight>
                <a:latin typeface="Proxima Nova"/>
                <a:ea typeface="Proxima Nova"/>
                <a:cs typeface="Proxima Nova"/>
                <a:sym typeface="Proxima Nova"/>
              </a:rPr>
              <a:t>  </a:t>
            </a:r>
            <a:br>
              <a:rPr b="0" i="0" lang="en-US" sz="2800" u="none" cap="none" strike="noStrike">
                <a:solidFill>
                  <a:schemeClr val="dk1"/>
                </a:solidFill>
                <a:highlight>
                  <a:srgbClr val="000000"/>
                </a:highlight>
                <a:latin typeface="Calibri"/>
                <a:ea typeface="Calibri"/>
                <a:cs typeface="Calibri"/>
                <a:sym typeface="Calibri"/>
              </a:rPr>
            </a:br>
            <a:br>
              <a:rPr b="0" i="0" lang="en-US" sz="2800" u="none" cap="none" strike="noStrike">
                <a:solidFill>
                  <a:schemeClr val="dk1"/>
                </a:solidFill>
                <a:latin typeface="Calibri"/>
                <a:ea typeface="Calibri"/>
                <a:cs typeface="Calibri"/>
                <a:sym typeface="Calibri"/>
              </a:rPr>
            </a:br>
            <a:r>
              <a:rPr b="1" i="1" lang="en-US" sz="2800" u="none" cap="none" strike="noStrike">
                <a:solidFill>
                  <a:schemeClr val="lt1"/>
                </a:solidFill>
                <a:highlight>
                  <a:srgbClr val="000000"/>
                </a:highlight>
                <a:latin typeface="Proxima Nova"/>
                <a:ea typeface="Proxima Nova"/>
                <a:cs typeface="Proxima Nova"/>
                <a:sym typeface="Proxima Nova"/>
              </a:rPr>
              <a:t>  </a:t>
            </a:r>
            <a:r>
              <a:rPr b="1" i="1" lang="en-US" sz="2800" u="none" cap="none" strike="noStrike">
                <a:solidFill>
                  <a:srgbClr val="FFFFFF"/>
                </a:solidFill>
                <a:highlight>
                  <a:srgbClr val="000000"/>
                </a:highlight>
                <a:latin typeface="Proxima Nova"/>
                <a:ea typeface="Proxima Nova"/>
                <a:cs typeface="Proxima Nova"/>
                <a:sym typeface="Proxima Nova"/>
              </a:rPr>
              <a:t>hate speech</a:t>
            </a:r>
            <a:r>
              <a:rPr b="1" i="1" lang="en-US" sz="2800" u="none" cap="none" strike="noStrike">
                <a:solidFill>
                  <a:schemeClr val="lt1"/>
                </a:solidFill>
                <a:highlight>
                  <a:srgbClr val="000000"/>
                </a:highlight>
                <a:latin typeface="Proxima Nova"/>
                <a:ea typeface="Proxima Nova"/>
                <a:cs typeface="Proxima Nova"/>
                <a:sym typeface="Proxima Nova"/>
              </a:rPr>
              <a:t>  </a:t>
            </a:r>
            <a:endParaRPr b="0" i="0" sz="2800" u="none" cap="none" strike="noStrike">
              <a:solidFill>
                <a:schemeClr val="lt1"/>
              </a:solidFill>
              <a:highlight>
                <a:srgbClr val="000000"/>
              </a:highlight>
              <a:latin typeface="Calibri"/>
              <a:ea typeface="Calibri"/>
              <a:cs typeface="Calibri"/>
              <a:sym typeface="Calibri"/>
            </a:endParaRPr>
          </a:p>
        </p:txBody>
      </p:sp>
      <p:sp>
        <p:nvSpPr>
          <p:cNvPr id="221" name="Google Shape;221;p30"/>
          <p:cNvSpPr txBox="1"/>
          <p:nvPr/>
        </p:nvSpPr>
        <p:spPr>
          <a:xfrm>
            <a:off x="0" y="4003225"/>
            <a:ext cx="9086100" cy="817500"/>
          </a:xfrm>
          <a:prstGeom prst="rect">
            <a:avLst/>
          </a:prstGeom>
          <a:noFill/>
          <a:ln>
            <a:noFill/>
          </a:ln>
        </p:spPr>
        <p:txBody>
          <a:bodyPr anchorCtr="0" anchor="b" bIns="45700" lIns="91425" spcFirstLastPara="1" rIns="91425" wrap="square" tIns="45700">
            <a:noAutofit/>
          </a:bodyPr>
          <a:lstStyle/>
          <a:p>
            <a:pPr indent="0" lvl="0" marL="0" marR="0" rtl="0" algn="r">
              <a:lnSpc>
                <a:spcPct val="90000"/>
              </a:lnSpc>
              <a:spcBef>
                <a:spcPts val="0"/>
              </a:spcBef>
              <a:spcAft>
                <a:spcPts val="0"/>
              </a:spcAft>
              <a:buClr>
                <a:srgbClr val="EDB345"/>
              </a:buClr>
              <a:buSzPts val="2800"/>
              <a:buFont typeface="Calibri"/>
              <a:buNone/>
            </a:pPr>
            <a:r>
              <a:rPr b="1" i="0" lang="en-US" sz="3300" u="none" cap="none" strike="noStrike">
                <a:solidFill>
                  <a:srgbClr val="EDB345"/>
                </a:solidFill>
                <a:latin typeface="Georgia"/>
                <a:ea typeface="Georgia"/>
                <a:cs typeface="Georgia"/>
                <a:sym typeface="Georgia"/>
              </a:rPr>
              <a:t>it is all harmful.</a:t>
            </a:r>
            <a:endParaRPr b="1" i="0" sz="3300" u="none" cap="none" strike="noStrike">
              <a:solidFill>
                <a:srgbClr val="EDB345"/>
              </a:solidFill>
              <a:latin typeface="Georgia"/>
              <a:ea typeface="Georgia"/>
              <a:cs typeface="Georgia"/>
              <a:sym typeface="Georgia"/>
            </a:endParaRPr>
          </a:p>
        </p:txBody>
      </p:sp>
      <p:sp>
        <p:nvSpPr>
          <p:cNvPr id="222" name="Google Shape;222;p30"/>
          <p:cNvSpPr txBox="1"/>
          <p:nvPr>
            <p:ph idx="4294967295" type="title"/>
          </p:nvPr>
        </p:nvSpPr>
        <p:spPr>
          <a:xfrm>
            <a:off x="0" y="205050"/>
            <a:ext cx="9144000" cy="744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EDB345"/>
              </a:buClr>
              <a:buSzPts val="2800"/>
              <a:buFont typeface="Calibri"/>
              <a:buNone/>
            </a:pPr>
            <a:r>
              <a:rPr b="1" lang="en-US">
                <a:solidFill>
                  <a:schemeClr val="lt1"/>
                </a:solidFill>
              </a:rPr>
              <a:t>Whatever the form</a:t>
            </a:r>
            <a:endParaRPr b="1">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1"/>
          <p:cNvSpPr txBox="1"/>
          <p:nvPr>
            <p:ph idx="4294967295" type="title"/>
          </p:nvPr>
        </p:nvSpPr>
        <p:spPr>
          <a:xfrm>
            <a:off x="581125" y="1651650"/>
            <a:ext cx="8409000" cy="1840200"/>
          </a:xfrm>
          <a:prstGeom prst="rect">
            <a:avLst/>
          </a:prstGeom>
          <a:noFill/>
          <a:ln>
            <a:noFill/>
          </a:ln>
        </p:spPr>
        <p:txBody>
          <a:bodyPr anchorCtr="0" anchor="t" bIns="45700" lIns="0" spcFirstLastPara="1" rIns="91425" wrap="square" tIns="45700">
            <a:noAutofit/>
          </a:bodyPr>
          <a:lstStyle/>
          <a:p>
            <a:pPr indent="0" lvl="0" marL="0" rtl="0" algn="ctr">
              <a:lnSpc>
                <a:spcPct val="150000"/>
              </a:lnSpc>
              <a:spcBef>
                <a:spcPts val="0"/>
              </a:spcBef>
              <a:spcAft>
                <a:spcPts val="0"/>
              </a:spcAft>
              <a:buClr>
                <a:srgbClr val="E09F2E"/>
              </a:buClr>
              <a:buSzPts val="4000"/>
              <a:buFont typeface="Calibri"/>
              <a:buNone/>
            </a:pPr>
            <a:r>
              <a:rPr b="1" lang="en-US" sz="4000">
                <a:solidFill>
                  <a:schemeClr val="dk2"/>
                </a:solidFill>
              </a:rPr>
              <a:t>The issue is more complicated</a:t>
            </a:r>
            <a:endParaRPr b="1" sz="4000">
              <a:solidFill>
                <a:schemeClr val="dk2"/>
              </a:solidFill>
            </a:endParaRPr>
          </a:p>
          <a:p>
            <a:pPr indent="0" lvl="0" marL="0" rtl="0" algn="ctr">
              <a:lnSpc>
                <a:spcPct val="150000"/>
              </a:lnSpc>
              <a:spcBef>
                <a:spcPts val="0"/>
              </a:spcBef>
              <a:spcAft>
                <a:spcPts val="0"/>
              </a:spcAft>
              <a:buClr>
                <a:srgbClr val="E09F2E"/>
              </a:buClr>
              <a:buSzPts val="4000"/>
              <a:buFont typeface="Calibri"/>
              <a:buNone/>
            </a:pPr>
            <a:r>
              <a:rPr b="1" lang="en-US" sz="4000">
                <a:solidFill>
                  <a:schemeClr val="dk2"/>
                </a:solidFill>
              </a:rPr>
              <a:t>than</a:t>
            </a:r>
            <a:r>
              <a:rPr b="1" lang="en-US" sz="4000"/>
              <a:t> </a:t>
            </a:r>
            <a:r>
              <a:rPr b="1" lang="en-US" sz="4000">
                <a:solidFill>
                  <a:srgbClr val="FFFFFF"/>
                </a:solidFill>
                <a:highlight>
                  <a:schemeClr val="dk2"/>
                </a:highlight>
              </a:rPr>
              <a:t>lies vs truth</a:t>
            </a:r>
            <a:endParaRPr>
              <a:solidFill>
                <a:srgbClr val="FFFFFF"/>
              </a:solidFill>
              <a:highlight>
                <a:schemeClr val="dk2"/>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2"/>
          <p:cNvSpPr txBox="1"/>
          <p:nvPr>
            <p:ph type="title"/>
          </p:nvPr>
        </p:nvSpPr>
        <p:spPr>
          <a:xfrm>
            <a:off x="628650" y="664907"/>
            <a:ext cx="7886700" cy="838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2800"/>
              <a:buFont typeface="Calibri"/>
              <a:buNone/>
            </a:pPr>
            <a:r>
              <a:rPr lang="en-US"/>
              <a:t>UNDERSTANDING TACTICS:</a:t>
            </a:r>
            <a:br>
              <a:rPr lang="en-US"/>
            </a:br>
            <a:r>
              <a:rPr lang="en-US"/>
              <a:t>Key forms of problematic content</a:t>
            </a:r>
            <a:endParaRPr/>
          </a:p>
        </p:txBody>
      </p:sp>
      <p:sp>
        <p:nvSpPr>
          <p:cNvPr id="234" name="Google Shape;234;p32"/>
          <p:cNvSpPr txBox="1"/>
          <p:nvPr>
            <p:ph idx="1" type="body"/>
          </p:nvPr>
        </p:nvSpPr>
        <p:spPr>
          <a:xfrm>
            <a:off x="628650" y="1672700"/>
            <a:ext cx="7886700" cy="2558700"/>
          </a:xfrm>
          <a:prstGeom prst="rect">
            <a:avLst/>
          </a:prstGeom>
          <a:noFill/>
          <a:ln>
            <a:noFill/>
          </a:ln>
        </p:spPr>
        <p:txBody>
          <a:bodyPr anchorCtr="0" anchor="b" bIns="45700" lIns="91425" spcFirstLastPara="1" rIns="91425" wrap="square" tIns="45700">
            <a:noAutofit/>
          </a:bodyPr>
          <a:lstStyle/>
          <a:p>
            <a:pPr indent="-171450" lvl="0" marL="171450" rtl="0" algn="l">
              <a:lnSpc>
                <a:spcPct val="90000"/>
              </a:lnSpc>
              <a:spcBef>
                <a:spcPts val="0"/>
              </a:spcBef>
              <a:spcAft>
                <a:spcPts val="0"/>
              </a:spcAft>
              <a:buSzPts val="1600"/>
              <a:buChar char="•"/>
            </a:pPr>
            <a:r>
              <a:rPr b="1" lang="en-US" sz="1400">
                <a:solidFill>
                  <a:srgbClr val="D51F3B"/>
                </a:solidFill>
                <a:latin typeface="Arial Black"/>
                <a:ea typeface="Arial Black"/>
                <a:cs typeface="Arial Black"/>
                <a:sym typeface="Arial Black"/>
              </a:rPr>
              <a:t>Missing Context:</a:t>
            </a:r>
            <a:r>
              <a:rPr b="1" lang="en-US" sz="1600">
                <a:latin typeface="Arial"/>
                <a:ea typeface="Arial"/>
                <a:cs typeface="Arial"/>
                <a:sym typeface="Arial"/>
              </a:rPr>
              <a:t>  images, statistics and information lacking important details</a:t>
            </a:r>
            <a:endParaRPr sz="1600">
              <a:latin typeface="Arial"/>
              <a:ea typeface="Arial"/>
              <a:cs typeface="Arial"/>
              <a:sym typeface="Arial"/>
            </a:endParaRPr>
          </a:p>
          <a:p>
            <a:pPr indent="-171450" lvl="0" marL="171450" rtl="0" algn="l">
              <a:lnSpc>
                <a:spcPct val="90000"/>
              </a:lnSpc>
              <a:spcBef>
                <a:spcPts val="2200"/>
              </a:spcBef>
              <a:spcAft>
                <a:spcPts val="0"/>
              </a:spcAft>
              <a:buSzPts val="1600"/>
              <a:buChar char="•"/>
            </a:pPr>
            <a:r>
              <a:rPr b="1" lang="en-US" sz="1400">
                <a:solidFill>
                  <a:srgbClr val="D51F3B"/>
                </a:solidFill>
                <a:latin typeface="Arial Black"/>
                <a:ea typeface="Arial Black"/>
                <a:cs typeface="Arial Black"/>
                <a:sym typeface="Arial Black"/>
              </a:rPr>
              <a:t>Faulty Logic:</a:t>
            </a:r>
            <a:r>
              <a:rPr b="1" lang="en-US" sz="1600">
                <a:latin typeface="Arial"/>
                <a:ea typeface="Arial"/>
                <a:cs typeface="Arial"/>
                <a:sym typeface="Arial"/>
              </a:rPr>
              <a:t>  logical fallacies like false-equivalence or a straw man argument</a:t>
            </a:r>
            <a:endParaRPr sz="1600">
              <a:latin typeface="Arial"/>
              <a:ea typeface="Arial"/>
              <a:cs typeface="Arial"/>
              <a:sym typeface="Arial"/>
            </a:endParaRPr>
          </a:p>
          <a:p>
            <a:pPr indent="-171450" lvl="0" marL="171450" rtl="0" algn="l">
              <a:lnSpc>
                <a:spcPct val="90000"/>
              </a:lnSpc>
              <a:spcBef>
                <a:spcPts val="2200"/>
              </a:spcBef>
              <a:spcAft>
                <a:spcPts val="0"/>
              </a:spcAft>
              <a:buSzPts val="1600"/>
              <a:buChar char="•"/>
            </a:pPr>
            <a:r>
              <a:rPr b="1" lang="en-US" sz="1400">
                <a:solidFill>
                  <a:srgbClr val="D51F3B"/>
                </a:solidFill>
                <a:latin typeface="Arial Black"/>
                <a:ea typeface="Arial Black"/>
                <a:cs typeface="Arial Black"/>
                <a:sym typeface="Arial Black"/>
              </a:rPr>
              <a:t>Hate and Dog Whistles:</a:t>
            </a:r>
            <a:r>
              <a:rPr b="1" lang="en-US" sz="1600">
                <a:latin typeface="Arial"/>
                <a:ea typeface="Arial"/>
                <a:cs typeface="Arial"/>
                <a:sym typeface="Arial"/>
              </a:rPr>
              <a:t>  terms or themes that divide based on identity</a:t>
            </a:r>
            <a:endParaRPr sz="1600">
              <a:latin typeface="Arial"/>
              <a:ea typeface="Arial"/>
              <a:cs typeface="Arial"/>
              <a:sym typeface="Arial"/>
            </a:endParaRPr>
          </a:p>
          <a:p>
            <a:pPr indent="-171450" lvl="0" marL="171450" rtl="0" algn="l">
              <a:lnSpc>
                <a:spcPct val="90000"/>
              </a:lnSpc>
              <a:spcBef>
                <a:spcPts val="2200"/>
              </a:spcBef>
              <a:spcAft>
                <a:spcPts val="0"/>
              </a:spcAft>
              <a:buSzPts val="1600"/>
              <a:buChar char="•"/>
            </a:pPr>
            <a:r>
              <a:rPr b="1" lang="en-US" sz="1400">
                <a:solidFill>
                  <a:srgbClr val="D51F3B"/>
                </a:solidFill>
                <a:latin typeface="Arial Black"/>
                <a:ea typeface="Arial Black"/>
                <a:cs typeface="Arial Black"/>
                <a:sym typeface="Arial Black"/>
              </a:rPr>
              <a:t>Conspiracies:</a:t>
            </a:r>
            <a:r>
              <a:rPr b="1" lang="en-US" sz="1600">
                <a:latin typeface="Arial"/>
                <a:ea typeface="Arial"/>
                <a:cs typeface="Arial"/>
                <a:sym typeface="Arial"/>
              </a:rPr>
              <a:t>  blaming boogeymen for things that are hard to understand</a:t>
            </a:r>
            <a:endParaRPr sz="1600">
              <a:latin typeface="Arial"/>
              <a:ea typeface="Arial"/>
              <a:cs typeface="Arial"/>
              <a:sym typeface="Arial"/>
            </a:endParaRPr>
          </a:p>
          <a:p>
            <a:pPr indent="-171450" lvl="0" marL="171450" rtl="0" algn="l">
              <a:lnSpc>
                <a:spcPct val="90000"/>
              </a:lnSpc>
              <a:spcBef>
                <a:spcPts val="2200"/>
              </a:spcBef>
              <a:spcAft>
                <a:spcPts val="0"/>
              </a:spcAft>
              <a:buSzPts val="1600"/>
              <a:buChar char="•"/>
            </a:pPr>
            <a:r>
              <a:rPr b="1" lang="en-US" sz="1400">
                <a:solidFill>
                  <a:srgbClr val="D51F3B"/>
                </a:solidFill>
                <a:latin typeface="Arial Black"/>
                <a:ea typeface="Arial Black"/>
                <a:cs typeface="Arial Black"/>
                <a:sym typeface="Arial Black"/>
              </a:rPr>
              <a:t>Old:</a:t>
            </a:r>
            <a:r>
              <a:rPr b="1" lang="en-US" sz="1600">
                <a:latin typeface="Arial"/>
                <a:ea typeface="Arial"/>
                <a:cs typeface="Arial"/>
                <a:sym typeface="Arial"/>
              </a:rPr>
              <a:t>  something that was once relevant may not be today</a:t>
            </a:r>
            <a:endParaRPr>
              <a:latin typeface="Arial"/>
              <a:ea typeface="Arial"/>
              <a:cs typeface="Arial"/>
              <a:sym typeface="Arial"/>
            </a:endParaRPr>
          </a:p>
        </p:txBody>
      </p:sp>
      <p:sp>
        <p:nvSpPr>
          <p:cNvPr id="235" name="Google Shape;235;p32"/>
          <p:cNvSpPr txBox="1"/>
          <p:nvPr/>
        </p:nvSpPr>
        <p:spPr>
          <a:xfrm>
            <a:off x="1795501" y="4401005"/>
            <a:ext cx="7030800" cy="6261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EDB345"/>
              </a:buClr>
              <a:buSzPts val="2800"/>
              <a:buFont typeface="Calibri"/>
              <a:buNone/>
            </a:pPr>
            <a:r>
              <a:rPr b="1" i="0" lang="en-US" sz="2400" u="none" cap="none" strike="noStrike">
                <a:solidFill>
                  <a:schemeClr val="dk2"/>
                </a:solidFill>
                <a:latin typeface="Georgia"/>
                <a:ea typeface="Georgia"/>
                <a:cs typeface="Georgia"/>
                <a:sym typeface="Georgia"/>
              </a:rPr>
              <a:t>It does not have to be </a:t>
            </a:r>
            <a:r>
              <a:rPr b="1" i="0" lang="en-US" sz="2400" u="none" cap="none" strike="noStrike">
                <a:solidFill>
                  <a:schemeClr val="accent1"/>
                </a:solidFill>
                <a:latin typeface="Georgia"/>
                <a:ea typeface="Georgia"/>
                <a:cs typeface="Georgia"/>
                <a:sym typeface="Georgia"/>
              </a:rPr>
              <a:t>false</a:t>
            </a:r>
            <a:r>
              <a:rPr b="1" i="0" lang="en-US" sz="2400" u="none" cap="none" strike="noStrike">
                <a:solidFill>
                  <a:schemeClr val="dk2"/>
                </a:solidFill>
                <a:latin typeface="Georgia"/>
                <a:ea typeface="Georgia"/>
                <a:cs typeface="Georgia"/>
                <a:sym typeface="Georgia"/>
              </a:rPr>
              <a:t> to be a problem.</a:t>
            </a:r>
            <a:endParaRPr b="1" i="0" sz="2400" u="none" cap="none" strike="noStrike">
              <a:solidFill>
                <a:schemeClr val="dk2"/>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LWV Theme Colors 1">
      <a:dk1>
        <a:srgbClr val="323232"/>
      </a:dk1>
      <a:lt1>
        <a:srgbClr val="FFFFFF"/>
      </a:lt1>
      <a:dk2>
        <a:srgbClr val="005498"/>
      </a:dk2>
      <a:lt2>
        <a:srgbClr val="F7F6F4"/>
      </a:lt2>
      <a:accent1>
        <a:srgbClr val="D51F3B"/>
      </a:accent1>
      <a:accent2>
        <a:srgbClr val="005498"/>
      </a:accent2>
      <a:accent3>
        <a:srgbClr val="7D7667"/>
      </a:accent3>
      <a:accent4>
        <a:srgbClr val="BBB19F"/>
      </a:accent4>
      <a:accent5>
        <a:srgbClr val="D51F3B"/>
      </a:accent5>
      <a:accent6>
        <a:srgbClr val="005498"/>
      </a:accent6>
      <a:hlink>
        <a:srgbClr val="005498"/>
      </a:hlink>
      <a:folHlink>
        <a:srgbClr val="7D766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